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9.jpeg"/><Relationship Id="rId7" Type="http://schemas.openxmlformats.org/officeDocument/2006/relationships/image" Target="../media/image50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9.jpeg"/><Relationship Id="rId7" Type="http://schemas.openxmlformats.org/officeDocument/2006/relationships/image" Target="../media/image5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9.jpeg"/><Relationship Id="rId7" Type="http://schemas.openxmlformats.org/officeDocument/2006/relationships/image" Target="../media/image62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ttps:/www.kaggle.com/datasets/fatihilhan/cyclistic-bike-share-capstone-project" TargetMode="External"/><Relationship Id="rId5" Type="http://schemas.openxmlformats.org/officeDocument/2006/relationships/hyperlink" Target="http://https:/github.com/fatihilhan42/Cyclistic_Bike_Share_Data_Analysis" TargetMode="External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5569841" y="3663302"/>
            <a:ext cx="7275214" cy="193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</a:pPr>
            <a:r>
              <a:rPr lang="en-US" altLang="zh-CN" sz="12500" b="1" spc="1165" dirty="0">
                <a:solidFill>
                  <a:srgbClr val="FEFEFE"/>
                </a:solidFill>
                <a:latin typeface="Times New Roman"/>
                <a:ea typeface="Times New Roman"/>
              </a:rPr>
              <a:t>Cycl</a:t>
            </a:r>
            <a:r>
              <a:rPr lang="en-US" altLang="zh-CN" sz="12500" b="1" spc="1160" dirty="0">
                <a:solidFill>
                  <a:srgbClr val="FEFEFE"/>
                </a:solidFill>
                <a:latin typeface="Times New Roman"/>
                <a:ea typeface="Times New Roman"/>
              </a:rPr>
              <a:t>ıstıc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7906291" y="5825755"/>
            <a:ext cx="2602406" cy="321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166"/>
              </a:lnSpc>
              <a:tabLst>
                <a:tab pos="1216514" algn="l"/>
              </a:tabLst>
            </a:pP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850" spc="-4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E	S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850" spc="5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85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26869" y="9230124"/>
            <a:ext cx="6361157" cy="431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25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Google</a:t>
            </a:r>
            <a:r>
              <a:rPr lang="en-US" altLang="zh-CN" sz="25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5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Analytics</a:t>
            </a:r>
            <a:r>
              <a:rPr lang="en-US" altLang="zh-CN" sz="25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Capstone</a:t>
            </a:r>
            <a:r>
              <a:rPr lang="en-US" altLang="zh-CN" sz="25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154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3"/>
          <p:cNvSpPr/>
          <p:nvPr/>
        </p:nvSpPr>
        <p:spPr>
          <a:xfrm>
            <a:off x="0" y="2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6 h 628650"/>
              <a:gd name="connsiteX1" fmla="*/ 11824 w 628650"/>
              <a:gd name="connsiteY1" fmla="*/ 636626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6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6"/>
                </a:moveTo>
                <a:lnTo>
                  <a:pt x="11824" y="636626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8 h 1162050"/>
              <a:gd name="connsiteX1" fmla="*/ 13997 w 1162050"/>
              <a:gd name="connsiteY1" fmla="*/ 1163988 h 1162050"/>
              <a:gd name="connsiteX2" fmla="*/ 13997 w 1162050"/>
              <a:gd name="connsiteY2" fmla="*/ 10972 h 1162050"/>
              <a:gd name="connsiteX3" fmla="*/ 1167014 w 1162050"/>
              <a:gd name="connsiteY3" fmla="*/ 10972 h 1162050"/>
              <a:gd name="connsiteX4" fmla="*/ 1167014 w 1162050"/>
              <a:gd name="connsiteY4" fmla="*/ 1163988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8"/>
                </a:moveTo>
                <a:lnTo>
                  <a:pt x="13997" y="1163988"/>
                </a:lnTo>
                <a:lnTo>
                  <a:pt x="13997" y="10972"/>
                </a:lnTo>
                <a:lnTo>
                  <a:pt x="1167014" y="10972"/>
                </a:lnTo>
                <a:lnTo>
                  <a:pt x="1167014" y="1163988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1607820"/>
            <a:ext cx="8404859" cy="7589520"/>
          </a:xfrm>
          <a:prstGeom prst="rect">
            <a:avLst/>
          </a:prstGeom>
        </p:spPr>
      </p:pic>
      <p:sp>
        <p:nvSpPr>
          <p:cNvPr id="2" name="TextBox 78"/>
          <p:cNvSpPr txBox="1"/>
          <p:nvPr/>
        </p:nvSpPr>
        <p:spPr>
          <a:xfrm>
            <a:off x="1560356" y="2150431"/>
            <a:ext cx="8004493" cy="4168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7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Weekday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44"/>
              </a:lnSpc>
            </a:pPr>
            <a:endParaRPr lang="en-US" dirty="0"/>
          </a:p>
          <a:p>
            <a:pPr marL="0">
              <a:lnSpc>
                <a:spcPct val="112916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Saturday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Sunday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days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driving.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79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80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1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6 h 1162050"/>
              <a:gd name="connsiteX1" fmla="*/ 13997 w 1162050"/>
              <a:gd name="connsiteY1" fmla="*/ 1163986 h 1162050"/>
              <a:gd name="connsiteX2" fmla="*/ 13997 w 1162050"/>
              <a:gd name="connsiteY2" fmla="*/ 10970 h 1162050"/>
              <a:gd name="connsiteX3" fmla="*/ 1167014 w 1162050"/>
              <a:gd name="connsiteY3" fmla="*/ 10970 h 1162050"/>
              <a:gd name="connsiteX4" fmla="*/ 1167014 w 1162050"/>
              <a:gd name="connsiteY4" fmla="*/ 1163986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6"/>
                </a:moveTo>
                <a:lnTo>
                  <a:pt x="13997" y="1163986"/>
                </a:lnTo>
                <a:lnTo>
                  <a:pt x="13997" y="10970"/>
                </a:lnTo>
                <a:lnTo>
                  <a:pt x="1167014" y="10970"/>
                </a:lnTo>
                <a:lnTo>
                  <a:pt x="1167014" y="116398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1508760"/>
            <a:ext cx="8404859" cy="7764780"/>
          </a:xfrm>
          <a:prstGeom prst="rect">
            <a:avLst/>
          </a:prstGeom>
        </p:spPr>
      </p:pic>
      <p:sp>
        <p:nvSpPr>
          <p:cNvPr id="2" name="TextBox 84"/>
          <p:cNvSpPr txBox="1"/>
          <p:nvPr/>
        </p:nvSpPr>
        <p:spPr>
          <a:xfrm>
            <a:off x="1560356" y="2150430"/>
            <a:ext cx="7875867" cy="4593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b="1" spc="405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0" dirty="0">
                <a:solidFill>
                  <a:srgbClr val="FEFEFE"/>
                </a:solidFill>
                <a:latin typeface="Times New Roman"/>
                <a:ea typeface="Times New Roman"/>
              </a:rPr>
              <a:t>weekday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7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5" dirty="0">
                <a:solidFill>
                  <a:srgbClr val="FEFEFE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5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b="1" spc="204" dirty="0">
                <a:solidFill>
                  <a:srgbClr val="F08E2C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94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5" dirty="0">
                <a:solidFill>
                  <a:srgbClr val="F08E2C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00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drove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weekdays,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4E78A5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100" dirty="0">
                <a:solidFill>
                  <a:srgbClr val="4E78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4E78A5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100" dirty="0">
                <a:solidFill>
                  <a:srgbClr val="4E78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drove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weekend.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5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6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7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1645920"/>
            <a:ext cx="8237220" cy="762762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1191485" y="2150432"/>
            <a:ext cx="8419220" cy="5034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8871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368871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0"/>
              </a:lnSpc>
            </a:pPr>
            <a:endParaRPr lang="en-US" dirty="0"/>
          </a:p>
          <a:p>
            <a:pPr marL="0" indent="737220">
              <a:lnSpc>
                <a:spcPct val="100000"/>
              </a:lnSpc>
            </a:pPr>
            <a:r>
              <a:rPr lang="en-US" altLang="zh-CN" sz="3000" b="1" spc="43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7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9" dirty="0">
                <a:solidFill>
                  <a:srgbClr val="FEFEFE"/>
                </a:solidFill>
                <a:latin typeface="Times New Roman"/>
                <a:ea typeface="Times New Roman"/>
              </a:rPr>
              <a:t>Month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9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summer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months,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D7FEBE"/>
                </a:solidFill>
                <a:latin typeface="Times New Roman"/>
                <a:ea typeface="Times New Roman"/>
              </a:rPr>
              <a:t>June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DDAF4E"/>
                </a:solidFill>
                <a:latin typeface="Times New Roman"/>
                <a:ea typeface="Times New Roman"/>
              </a:rPr>
              <a:t>July</a:t>
            </a:r>
            <a:r>
              <a:rPr lang="en-US" altLang="zh-CN" sz="2400" spc="85" dirty="0">
                <a:solidFill>
                  <a:srgbClr val="DDAF4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DFEB4"/>
                </a:solidFill>
                <a:latin typeface="Times New Roman"/>
                <a:ea typeface="Times New Roman"/>
              </a:rPr>
              <a:t>August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highest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point,</a:t>
            </a:r>
          </a:p>
          <a:p>
            <a:pPr marL="0">
              <a:lnSpc>
                <a:spcPct val="112916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lowest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36B4FE"/>
                </a:solidFill>
                <a:latin typeface="Times New Roman"/>
                <a:ea typeface="Times New Roman"/>
              </a:rPr>
              <a:t>winter</a:t>
            </a:r>
            <a:r>
              <a:rPr lang="en-US" altLang="zh-CN" sz="2400" spc="100" dirty="0">
                <a:solidFill>
                  <a:srgbClr val="36B4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months.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91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5 h 628650"/>
              <a:gd name="connsiteX1" fmla="*/ 11824 w 628650"/>
              <a:gd name="connsiteY1" fmla="*/ 636625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5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5"/>
                </a:moveTo>
                <a:lnTo>
                  <a:pt x="11824" y="636625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1645920"/>
            <a:ext cx="8252459" cy="7627620"/>
          </a:xfrm>
          <a:prstGeom prst="rect">
            <a:avLst/>
          </a:prstGeom>
        </p:spPr>
      </p:pic>
      <p:sp>
        <p:nvSpPr>
          <p:cNvPr id="2" name="TextBox 96"/>
          <p:cNvSpPr txBox="1"/>
          <p:nvPr/>
        </p:nvSpPr>
        <p:spPr>
          <a:xfrm>
            <a:off x="1191485" y="2150433"/>
            <a:ext cx="7921122" cy="5041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8871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368871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50"/>
              </a:lnSpc>
            </a:pPr>
            <a:endParaRPr lang="en-US" dirty="0"/>
          </a:p>
          <a:p>
            <a:pPr marL="0" indent="1191837">
              <a:lnSpc>
                <a:spcPct val="100000"/>
              </a:lnSpc>
            </a:pPr>
            <a:r>
              <a:rPr lang="en-US" altLang="zh-CN" sz="3000" b="1" spc="405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25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5" dirty="0">
                <a:solidFill>
                  <a:srgbClr val="FEFEFE"/>
                </a:solidFill>
                <a:latin typeface="Times New Roman"/>
                <a:ea typeface="Times New Roman"/>
              </a:rPr>
              <a:t>Month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9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</a:p>
          <a:p>
            <a:pPr>
              <a:lnSpc>
                <a:spcPts val="600"/>
              </a:lnSpc>
            </a:pPr>
            <a:endParaRPr lang="en-US" dirty="0"/>
          </a:p>
          <a:p>
            <a:pPr marL="0" indent="2501227">
              <a:lnSpc>
                <a:spcPct val="100000"/>
              </a:lnSpc>
            </a:pP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3000" b="1" spc="3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9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400" b="1" spc="185" dirty="0">
                <a:solidFill>
                  <a:srgbClr val="F1943B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89" dirty="0">
                <a:solidFill>
                  <a:srgbClr val="F1943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F1943B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89" dirty="0">
                <a:solidFill>
                  <a:srgbClr val="F1943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drove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August,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9" dirty="0">
                <a:solidFill>
                  <a:srgbClr val="517AA6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80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517AA6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80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drove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July.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lowest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January.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97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8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3 h 628650"/>
              <a:gd name="connsiteX1" fmla="*/ 11824 w 628650"/>
              <a:gd name="connsiteY1" fmla="*/ 636623 h 628650"/>
              <a:gd name="connsiteX2" fmla="*/ 11824 w 628650"/>
              <a:gd name="connsiteY2" fmla="*/ 15321 h 628650"/>
              <a:gd name="connsiteX3" fmla="*/ 633125 w 628650"/>
              <a:gd name="connsiteY3" fmla="*/ 15321 h 628650"/>
              <a:gd name="connsiteX4" fmla="*/ 633125 w 628650"/>
              <a:gd name="connsiteY4" fmla="*/ 636623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3"/>
                </a:moveTo>
                <a:lnTo>
                  <a:pt x="11824" y="636623"/>
                </a:lnTo>
                <a:lnTo>
                  <a:pt x="11824" y="15321"/>
                </a:lnTo>
                <a:lnTo>
                  <a:pt x="633125" y="15321"/>
                </a:lnTo>
                <a:lnTo>
                  <a:pt x="633125" y="636623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9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5 h 1162050"/>
              <a:gd name="connsiteX1" fmla="*/ 13997 w 1162050"/>
              <a:gd name="connsiteY1" fmla="*/ 1163985 h 1162050"/>
              <a:gd name="connsiteX2" fmla="*/ 13997 w 1162050"/>
              <a:gd name="connsiteY2" fmla="*/ 10969 h 1162050"/>
              <a:gd name="connsiteX3" fmla="*/ 1167014 w 1162050"/>
              <a:gd name="connsiteY3" fmla="*/ 10969 h 1162050"/>
              <a:gd name="connsiteX4" fmla="*/ 1167014 w 1162050"/>
              <a:gd name="connsiteY4" fmla="*/ 1163985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5"/>
                </a:moveTo>
                <a:lnTo>
                  <a:pt x="13997" y="1163985"/>
                </a:lnTo>
                <a:lnTo>
                  <a:pt x="13997" y="10969"/>
                </a:lnTo>
                <a:lnTo>
                  <a:pt x="1167014" y="10969"/>
                </a:lnTo>
                <a:lnTo>
                  <a:pt x="1167014" y="116398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45720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0" y="1546860"/>
            <a:ext cx="8328659" cy="7688580"/>
          </a:xfrm>
          <a:prstGeom prst="rect">
            <a:avLst/>
          </a:prstGeom>
        </p:spPr>
      </p:pic>
      <p:sp>
        <p:nvSpPr>
          <p:cNvPr id="2" name="TextBox 102"/>
          <p:cNvSpPr txBox="1"/>
          <p:nvPr/>
        </p:nvSpPr>
        <p:spPr>
          <a:xfrm>
            <a:off x="1088929" y="2767443"/>
            <a:ext cx="8357645" cy="3974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3955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243955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64"/>
              </a:lnSpc>
            </a:pPr>
            <a:endParaRPr lang="en-US" dirty="0"/>
          </a:p>
          <a:p>
            <a:pPr marL="0" indent="181023">
              <a:lnSpc>
                <a:spcPct val="100000"/>
              </a:lnSpc>
            </a:pPr>
            <a:r>
              <a:rPr lang="en-US" altLang="zh-CN" sz="3000" b="1" spc="440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00" b="1" spc="2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25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44" dirty="0">
                <a:solidFill>
                  <a:srgbClr val="FEFEFE"/>
                </a:solidFill>
                <a:latin typeface="Times New Roman"/>
                <a:ea typeface="Times New Roman"/>
              </a:rPr>
              <a:t>percentages</a:t>
            </a:r>
            <a:r>
              <a:rPr lang="en-US" altLang="zh-CN" sz="3000" b="1" spc="2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9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75" dirty="0">
                <a:solidFill>
                  <a:srgbClr val="FEFEFE"/>
                </a:solidFill>
                <a:latin typeface="Times New Roman"/>
                <a:ea typeface="Times New Roman"/>
              </a:rPr>
              <a:t>Season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E05657"/>
                </a:solidFill>
                <a:latin typeface="Times New Roman"/>
                <a:ea typeface="Times New Roman"/>
              </a:rPr>
              <a:t>41.97%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E05657"/>
                </a:solidFill>
                <a:latin typeface="Times New Roman"/>
                <a:ea typeface="Times New Roman"/>
              </a:rPr>
              <a:t>summer</a:t>
            </a:r>
            <a:r>
              <a:rPr lang="en-US" altLang="zh-CN" sz="2400" b="1" spc="85" dirty="0">
                <a:solidFill>
                  <a:srgbClr val="E0565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season,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least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80AFAB"/>
                </a:solidFill>
                <a:latin typeface="Times New Roman"/>
                <a:ea typeface="Times New Roman"/>
              </a:rPr>
              <a:t>7.08%</a:t>
            </a:r>
            <a:r>
              <a:rPr lang="en-US" altLang="zh-CN" sz="2400" b="1" spc="89" dirty="0">
                <a:solidFill>
                  <a:srgbClr val="80AFA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80AFAB"/>
                </a:solidFill>
                <a:latin typeface="Times New Roman"/>
                <a:ea typeface="Times New Roman"/>
              </a:rPr>
              <a:t>winter</a:t>
            </a:r>
            <a:r>
              <a:rPr lang="en-US" altLang="zh-CN" sz="2400" b="1" spc="89" dirty="0">
                <a:solidFill>
                  <a:srgbClr val="80AFAB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season.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3"/>
          <p:cNvSpPr/>
          <p:nvPr/>
        </p:nvSpPr>
        <p:spPr>
          <a:xfrm>
            <a:off x="0" y="2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4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6 h 628650"/>
              <a:gd name="connsiteX1" fmla="*/ 11824 w 628650"/>
              <a:gd name="connsiteY1" fmla="*/ 636626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6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6"/>
                </a:moveTo>
                <a:lnTo>
                  <a:pt x="11824" y="636626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8 h 1162050"/>
              <a:gd name="connsiteX1" fmla="*/ 13997 w 1162050"/>
              <a:gd name="connsiteY1" fmla="*/ 1163988 h 1162050"/>
              <a:gd name="connsiteX2" fmla="*/ 13997 w 1162050"/>
              <a:gd name="connsiteY2" fmla="*/ 10972 h 1162050"/>
              <a:gd name="connsiteX3" fmla="*/ 1167014 w 1162050"/>
              <a:gd name="connsiteY3" fmla="*/ 10972 h 1162050"/>
              <a:gd name="connsiteX4" fmla="*/ 1167014 w 1162050"/>
              <a:gd name="connsiteY4" fmla="*/ 1163988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8"/>
                </a:moveTo>
                <a:lnTo>
                  <a:pt x="13997" y="1163988"/>
                </a:lnTo>
                <a:lnTo>
                  <a:pt x="13997" y="10972"/>
                </a:lnTo>
                <a:lnTo>
                  <a:pt x="1167014" y="10972"/>
                </a:lnTo>
                <a:lnTo>
                  <a:pt x="1167014" y="1163988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4137660"/>
            <a:ext cx="327660" cy="388620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80" y="1661160"/>
            <a:ext cx="8252459" cy="7627620"/>
          </a:xfrm>
          <a:prstGeom prst="rect">
            <a:avLst/>
          </a:prstGeom>
        </p:spPr>
      </p:pic>
      <p:sp>
        <p:nvSpPr>
          <p:cNvPr id="2" name="TextBox 109"/>
          <p:cNvSpPr txBox="1"/>
          <p:nvPr/>
        </p:nvSpPr>
        <p:spPr>
          <a:xfrm>
            <a:off x="1088929" y="2072326"/>
            <a:ext cx="7819754" cy="4589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1023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181023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10"/>
              </a:lnSpc>
            </a:pPr>
            <a:endParaRPr lang="en-US" dirty="0"/>
          </a:p>
          <a:p>
            <a:pPr marL="0" indent="181023">
              <a:lnSpc>
                <a:spcPct val="100000"/>
              </a:lnSpc>
            </a:pPr>
            <a:r>
              <a:rPr lang="en-US" altLang="zh-CN" sz="3000" b="1" spc="43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25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30" dirty="0">
                <a:solidFill>
                  <a:srgbClr val="FEFEFE"/>
                </a:solidFill>
                <a:latin typeface="Times New Roman"/>
                <a:ea typeface="Times New Roman"/>
              </a:rPr>
              <a:t>Length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90" dirty="0">
                <a:solidFill>
                  <a:srgbClr val="FEFEFE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9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herd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times,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significant</a:t>
            </a:r>
            <a:r>
              <a:rPr lang="en-US" altLang="zh-CN" sz="2400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difference.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0" dirty="0">
                <a:solidFill>
                  <a:srgbClr val="4D77A5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80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4D77A5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80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rank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</a:p>
          <a:p>
            <a:pPr marL="0" hangingPunct="0">
              <a:lnSpc>
                <a:spcPct val="114166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terms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minutes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>
                <a:solidFill>
                  <a:srgbClr val="F08D2A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34" dirty="0">
                <a:solidFill>
                  <a:srgbClr val="F08D2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34" dirty="0">
                <a:solidFill>
                  <a:srgbClr val="F08D2A"/>
                </a:solidFill>
                <a:latin typeface="Times New Roman"/>
                <a:ea typeface="Times New Roman"/>
              </a:rPr>
              <a:t>members.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962367" y="7691289"/>
            <a:ext cx="2430454" cy="1091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35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12.437</a:t>
            </a:r>
            <a:r>
              <a:rPr lang="en-US" altLang="zh-CN" sz="3500" b="1" spc="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b="1" spc="304" dirty="0">
                <a:solidFill>
                  <a:srgbClr val="FEFEFE"/>
                </a:solidFill>
                <a:latin typeface="Times New Roman"/>
                <a:ea typeface="Times New Roman"/>
              </a:rPr>
              <a:t>Min</a:t>
            </a:r>
          </a:p>
          <a:p>
            <a:pPr marL="0" indent="359368">
              <a:lnSpc>
                <a:spcPct val="101250"/>
              </a:lnSpc>
              <a:spcBef>
                <a:spcPts val="185"/>
              </a:spcBef>
            </a:pPr>
            <a:r>
              <a:rPr lang="en-US" altLang="zh-CN" sz="3000" b="1" spc="379" dirty="0">
                <a:solidFill>
                  <a:srgbClr val="FE8F4C"/>
                </a:solidFill>
                <a:latin typeface="Times New Roman"/>
                <a:ea typeface="Times New Roman"/>
              </a:rPr>
              <a:t>Me</a:t>
            </a:r>
            <a:r>
              <a:rPr lang="en-US" altLang="zh-CN" sz="3000" b="1" spc="375" dirty="0">
                <a:solidFill>
                  <a:srgbClr val="FE8F4C"/>
                </a:solidFill>
                <a:latin typeface="Times New Roman"/>
                <a:ea typeface="Times New Roman"/>
              </a:rPr>
              <a:t>mber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5349627" y="7682065"/>
            <a:ext cx="2561680" cy="1100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2916"/>
              </a:lnSpc>
            </a:pPr>
            <a:r>
              <a:rPr lang="en-US" altLang="zh-CN" sz="37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22.020</a:t>
            </a:r>
            <a:r>
              <a:rPr lang="en-US" altLang="zh-CN" sz="3700" b="1" spc="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700" b="1" spc="309" dirty="0">
                <a:solidFill>
                  <a:srgbClr val="FEFEFE"/>
                </a:solidFill>
                <a:latin typeface="Times New Roman"/>
                <a:ea typeface="Times New Roman"/>
              </a:rPr>
              <a:t>Min</a:t>
            </a:r>
          </a:p>
          <a:p>
            <a:pPr marL="0" indent="446038">
              <a:lnSpc>
                <a:spcPct val="101250"/>
              </a:lnSpc>
            </a:pPr>
            <a:r>
              <a:rPr lang="en-US" altLang="zh-CN" sz="3000" b="1" spc="304" dirty="0">
                <a:solidFill>
                  <a:srgbClr val="4D77A5"/>
                </a:solidFill>
                <a:latin typeface="Times New Roman"/>
                <a:ea typeface="Times New Roman"/>
              </a:rPr>
              <a:t>Cas</a:t>
            </a:r>
            <a:r>
              <a:rPr lang="en-US" altLang="zh-CN" sz="3000" b="1" spc="295" dirty="0">
                <a:solidFill>
                  <a:srgbClr val="4D77A5"/>
                </a:solidFill>
                <a:latin typeface="Times New Roman"/>
                <a:ea typeface="Times New Roman"/>
              </a:rPr>
              <a:t>ual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2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3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6 h 1162050"/>
              <a:gd name="connsiteX1" fmla="*/ 13997 w 1162050"/>
              <a:gd name="connsiteY1" fmla="*/ 1163986 h 1162050"/>
              <a:gd name="connsiteX2" fmla="*/ 13997 w 1162050"/>
              <a:gd name="connsiteY2" fmla="*/ 10970 h 1162050"/>
              <a:gd name="connsiteX3" fmla="*/ 1167014 w 1162050"/>
              <a:gd name="connsiteY3" fmla="*/ 10970 h 1162050"/>
              <a:gd name="connsiteX4" fmla="*/ 1167014 w 1162050"/>
              <a:gd name="connsiteY4" fmla="*/ 1163986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6"/>
                </a:moveTo>
                <a:lnTo>
                  <a:pt x="13997" y="1163986"/>
                </a:lnTo>
                <a:lnTo>
                  <a:pt x="13997" y="10970"/>
                </a:lnTo>
                <a:lnTo>
                  <a:pt x="1167014" y="10970"/>
                </a:lnTo>
                <a:lnTo>
                  <a:pt x="1167014" y="116398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17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173980"/>
            <a:ext cx="327660" cy="38862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180" y="1965960"/>
            <a:ext cx="8656320" cy="7307580"/>
          </a:xfrm>
          <a:prstGeom prst="rect">
            <a:avLst/>
          </a:prstGeom>
        </p:spPr>
      </p:pic>
      <p:sp>
        <p:nvSpPr>
          <p:cNvPr id="2" name="TextBox 118"/>
          <p:cNvSpPr txBox="1"/>
          <p:nvPr/>
        </p:nvSpPr>
        <p:spPr>
          <a:xfrm>
            <a:off x="782865" y="2830342"/>
            <a:ext cx="8493187" cy="4875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7088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487088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60"/>
              </a:lnSpc>
            </a:pPr>
            <a:endParaRPr lang="en-US" dirty="0"/>
          </a:p>
          <a:p>
            <a:pPr marL="0" indent="181023">
              <a:lnSpc>
                <a:spcPct val="100000"/>
              </a:lnSpc>
            </a:pPr>
            <a:r>
              <a:rPr lang="en-US" altLang="zh-CN" sz="3000" b="1" spc="459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95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length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9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40" dirty="0">
                <a:solidFill>
                  <a:srgbClr val="FEFEFE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94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31A0B2"/>
                </a:solidFill>
                <a:latin typeface="Times New Roman"/>
                <a:ea typeface="Times New Roman"/>
              </a:rPr>
              <a:t>docked</a:t>
            </a:r>
            <a:r>
              <a:rPr lang="en-US" altLang="zh-CN" sz="2400" b="1" spc="89" dirty="0">
                <a:solidFill>
                  <a:srgbClr val="31A0B2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0" dirty="0">
                <a:solidFill>
                  <a:srgbClr val="31A0B2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2400" b="1" spc="89" dirty="0">
                <a:solidFill>
                  <a:srgbClr val="31A0B2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50.76</a:t>
            </a:r>
            <a:r>
              <a:rPr lang="en-US" altLang="zh-CN" sz="24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minutes,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0" dirty="0">
                <a:solidFill>
                  <a:srgbClr val="9B7661"/>
                </a:solidFill>
                <a:latin typeface="Times New Roman"/>
                <a:ea typeface="Times New Roman"/>
              </a:rPr>
              <a:t>classic</a:t>
            </a:r>
            <a:r>
              <a:rPr lang="en-US" altLang="zh-CN" sz="2400" b="1" spc="94" dirty="0">
                <a:solidFill>
                  <a:srgbClr val="9B766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9B7661"/>
                </a:solidFill>
                <a:latin typeface="Times New Roman"/>
                <a:ea typeface="Times New Roman"/>
              </a:rPr>
              <a:t>bike</a:t>
            </a:r>
          </a:p>
          <a:p>
            <a:pPr marL="0" hangingPunct="0">
              <a:lnSpc>
                <a:spcPct val="114166"/>
              </a:lnSpc>
            </a:pP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second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FEFEFE"/>
                </a:solidFill>
                <a:latin typeface="Times New Roman"/>
                <a:ea typeface="Times New Roman"/>
              </a:rPr>
              <a:t>17.19</a:t>
            </a:r>
            <a:r>
              <a:rPr lang="en-US" altLang="zh-CN" sz="2400" b="1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minutes,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E05657"/>
                </a:solidFill>
                <a:latin typeface="Times New Roman"/>
                <a:ea typeface="Times New Roman"/>
              </a:rPr>
              <a:t>electric</a:t>
            </a:r>
            <a:r>
              <a:rPr lang="en-US" altLang="zh-CN" sz="2400" b="1" spc="104" dirty="0">
                <a:solidFill>
                  <a:srgbClr val="E0565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E05657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2400" b="1" spc="100" dirty="0">
                <a:solidFill>
                  <a:srgbClr val="E05657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shortest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13.56</a:t>
            </a:r>
            <a:r>
              <a:rPr lang="en-US" altLang="zh-CN" sz="24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minutes.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119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20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1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24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173980"/>
            <a:ext cx="327660" cy="388620"/>
          </a:xfrm>
          <a:prstGeom prst="rect">
            <a:avLst/>
          </a:prstGeom>
        </p:spPr>
      </p:pic>
      <p:pic>
        <p:nvPicPr>
          <p:cNvPr id="125" name="Picture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420" y="1988820"/>
            <a:ext cx="8656320" cy="7284720"/>
          </a:xfrm>
          <a:prstGeom prst="rect">
            <a:avLst/>
          </a:prstGeom>
        </p:spPr>
      </p:pic>
      <p:sp>
        <p:nvSpPr>
          <p:cNvPr id="2" name="TextBox 125"/>
          <p:cNvSpPr txBox="1"/>
          <p:nvPr/>
        </p:nvSpPr>
        <p:spPr>
          <a:xfrm>
            <a:off x="1269953" y="2830341"/>
            <a:ext cx="6266055" cy="1113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963888" y="4866680"/>
            <a:ext cx="8299891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spc="58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84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b="1" spc="505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9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b="1" spc="525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3000" b="1" spc="29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b="1" spc="540" dirty="0">
                <a:solidFill>
                  <a:srgbClr val="FEFEFE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3000" b="1" spc="284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782865" y="5400080"/>
            <a:ext cx="7667904" cy="23061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1023">
              <a:lnSpc>
                <a:spcPct val="100000"/>
              </a:lnSpc>
            </a:pPr>
            <a:r>
              <a:rPr lang="en-US" altLang="zh-CN" sz="3000" b="1" spc="469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3000" b="1" spc="2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9" dirty="0">
                <a:solidFill>
                  <a:srgbClr val="FEFEFE"/>
                </a:solidFill>
                <a:latin typeface="Times New Roman"/>
                <a:ea typeface="Times New Roman"/>
              </a:rPr>
              <a:t>zones</a:t>
            </a:r>
            <a:r>
              <a:rPr lang="en-US" altLang="zh-CN" sz="3000" b="1" spc="2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9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b="1" spc="2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4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9" dirty="0">
                <a:solidFill>
                  <a:srgbClr val="FEFEFE"/>
                </a:solidFill>
                <a:latin typeface="Times New Roman"/>
                <a:ea typeface="Times New Roman"/>
              </a:rPr>
              <a:t>day</a:t>
            </a:r>
          </a:p>
          <a:p>
            <a:pPr>
              <a:lnSpc>
                <a:spcPts val="1355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FEFEFE"/>
                </a:solidFill>
                <a:latin typeface="Times New Roman"/>
                <a:ea typeface="Times New Roman"/>
              </a:rPr>
              <a:t>17,458</a:t>
            </a:r>
            <a:r>
              <a:rPr lang="en-US" altLang="zh-CN" sz="2400" b="1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minutes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E05657"/>
                </a:solidFill>
                <a:latin typeface="Times New Roman"/>
                <a:ea typeface="Times New Roman"/>
              </a:rPr>
              <a:t>afternoon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period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rides.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8BB8B3"/>
                </a:solidFill>
                <a:latin typeface="Times New Roman"/>
                <a:ea typeface="Times New Roman"/>
              </a:rPr>
              <a:t>morning</a:t>
            </a:r>
            <a:r>
              <a:rPr lang="en-US" altLang="zh-CN" sz="2400" b="1" spc="85" dirty="0">
                <a:solidFill>
                  <a:srgbClr val="8BB8B3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hours,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14,910</a:t>
            </a:r>
            <a:r>
              <a:rPr lang="en-US" altLang="zh-CN" sz="24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minutes.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128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9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5 h 628650"/>
              <a:gd name="connsiteX1" fmla="*/ 11824 w 628650"/>
              <a:gd name="connsiteY1" fmla="*/ 636625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5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5"/>
                </a:moveTo>
                <a:lnTo>
                  <a:pt x="11824" y="636625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30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33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649979"/>
            <a:ext cx="335280" cy="381000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180" y="1684020"/>
            <a:ext cx="8290559" cy="7650480"/>
          </a:xfrm>
          <a:prstGeom prst="rect">
            <a:avLst/>
          </a:prstGeom>
        </p:spPr>
      </p:pic>
      <p:sp>
        <p:nvSpPr>
          <p:cNvPr id="2" name="TextBox 134"/>
          <p:cNvSpPr txBox="1"/>
          <p:nvPr/>
        </p:nvSpPr>
        <p:spPr>
          <a:xfrm>
            <a:off x="859579" y="1928566"/>
            <a:ext cx="8946332" cy="6170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0374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410374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985"/>
              </a:lnSpc>
            </a:pPr>
            <a:endParaRPr lang="en-US" dirty="0"/>
          </a:p>
          <a:p>
            <a:pPr marL="0" hangingPunct="0">
              <a:lnSpc>
                <a:spcPct val="116250"/>
              </a:lnSpc>
            </a:pPr>
            <a:r>
              <a:rPr lang="en-US" altLang="zh-CN" sz="3000" b="1" spc="48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3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30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3000" b="1" spc="23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b="1" spc="2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59" dirty="0">
                <a:solidFill>
                  <a:srgbClr val="FEFEFE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3000" b="1" spc="2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9" dirty="0">
                <a:solidFill>
                  <a:srgbClr val="FEFEFE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3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70" dirty="0">
                <a:solidFill>
                  <a:srgbClr val="FEFEFE"/>
                </a:solidFill>
                <a:latin typeface="Times New Roman"/>
                <a:ea typeface="Times New Roman"/>
              </a:rPr>
              <a:t>days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05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higher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weekends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users.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said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4C77A5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100" dirty="0">
                <a:solidFill>
                  <a:srgbClr val="4C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4C77A5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100" dirty="0">
                <a:solidFill>
                  <a:srgbClr val="4C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longer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periods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weekends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sign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entertainment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relaxation.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08E2D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00" dirty="0">
                <a:solidFill>
                  <a:srgbClr val="F08E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15" dirty="0">
                <a:solidFill>
                  <a:srgbClr val="F08E2D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dirty="0">
                <a:solidFill>
                  <a:srgbClr val="F08E2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clearly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reveals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routine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habits.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135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6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3 h 628650"/>
              <a:gd name="connsiteX1" fmla="*/ 11824 w 628650"/>
              <a:gd name="connsiteY1" fmla="*/ 636623 h 628650"/>
              <a:gd name="connsiteX2" fmla="*/ 11824 w 628650"/>
              <a:gd name="connsiteY2" fmla="*/ 15321 h 628650"/>
              <a:gd name="connsiteX3" fmla="*/ 633125 w 628650"/>
              <a:gd name="connsiteY3" fmla="*/ 15321 h 628650"/>
              <a:gd name="connsiteX4" fmla="*/ 633125 w 628650"/>
              <a:gd name="connsiteY4" fmla="*/ 636623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3"/>
                </a:moveTo>
                <a:lnTo>
                  <a:pt x="11824" y="636623"/>
                </a:lnTo>
                <a:lnTo>
                  <a:pt x="11824" y="15321"/>
                </a:lnTo>
                <a:lnTo>
                  <a:pt x="633125" y="15321"/>
                </a:lnTo>
                <a:lnTo>
                  <a:pt x="633125" y="636623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7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5 h 1162050"/>
              <a:gd name="connsiteX1" fmla="*/ 13997 w 1162050"/>
              <a:gd name="connsiteY1" fmla="*/ 1163985 h 1162050"/>
              <a:gd name="connsiteX2" fmla="*/ 13997 w 1162050"/>
              <a:gd name="connsiteY2" fmla="*/ 10969 h 1162050"/>
              <a:gd name="connsiteX3" fmla="*/ 1167014 w 1162050"/>
              <a:gd name="connsiteY3" fmla="*/ 10969 h 1162050"/>
              <a:gd name="connsiteX4" fmla="*/ 1167014 w 1162050"/>
              <a:gd name="connsiteY4" fmla="*/ 1163985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5"/>
                </a:moveTo>
                <a:lnTo>
                  <a:pt x="13997" y="1163985"/>
                </a:lnTo>
                <a:lnTo>
                  <a:pt x="13997" y="10969"/>
                </a:lnTo>
                <a:lnTo>
                  <a:pt x="1167014" y="10969"/>
                </a:lnTo>
                <a:lnTo>
                  <a:pt x="1167014" y="116398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3954779"/>
            <a:ext cx="342900" cy="381000"/>
          </a:xfrm>
          <a:prstGeom prst="rect">
            <a:avLst/>
          </a:prstGeom>
        </p:spPr>
      </p:pic>
      <p:pic>
        <p:nvPicPr>
          <p:cNvPr id="141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760" y="1668780"/>
            <a:ext cx="8221980" cy="7604759"/>
          </a:xfrm>
          <a:prstGeom prst="rect">
            <a:avLst/>
          </a:prstGeom>
        </p:spPr>
      </p:pic>
      <p:sp>
        <p:nvSpPr>
          <p:cNvPr id="2" name="TextBox 141"/>
          <p:cNvSpPr txBox="1"/>
          <p:nvPr/>
        </p:nvSpPr>
        <p:spPr>
          <a:xfrm>
            <a:off x="784744" y="1928564"/>
            <a:ext cx="9044113" cy="4222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5208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485208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25"/>
              </a:lnSpc>
            </a:pPr>
            <a:endParaRPr lang="en-US" dirty="0"/>
          </a:p>
          <a:p>
            <a:pPr marL="0" indent="93621">
              <a:lnSpc>
                <a:spcPct val="100000"/>
              </a:lnSpc>
            </a:pPr>
            <a:r>
              <a:rPr lang="en-US" altLang="zh-CN" sz="3000" b="1" spc="44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79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00" dirty="0">
                <a:solidFill>
                  <a:srgbClr val="FEFEFE"/>
                </a:solidFill>
                <a:latin typeface="Times New Roman"/>
                <a:ea typeface="Times New Roman"/>
              </a:rPr>
              <a:t>Day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50"/>
              </a:lnSpc>
            </a:pPr>
            <a:endParaRPr lang="en-US" dirty="0"/>
          </a:p>
          <a:p>
            <a:pPr marL="0">
              <a:lnSpc>
                <a:spcPct val="112916"/>
              </a:lnSpc>
            </a:pP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terms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were</a:t>
            </a:r>
          </a:p>
          <a:p>
            <a:pPr marL="0" hangingPunct="0">
              <a:lnSpc>
                <a:spcPct val="114166"/>
              </a:lnSpc>
            </a:pP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weekend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>
                <a:solidFill>
                  <a:srgbClr val="FEFEFE"/>
                </a:solidFill>
                <a:latin typeface="Times New Roman"/>
                <a:ea typeface="Times New Roman"/>
              </a:rPr>
              <a:t>middle</a:t>
            </a:r>
            <a:r>
              <a:rPr lang="en-US" altLang="zh-CN" sz="24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week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decreased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lowest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level.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480" y="2278380"/>
            <a:ext cx="5684520" cy="5181600"/>
          </a:xfrm>
          <a:prstGeom prst="rect">
            <a:avLst/>
          </a:prstGeom>
        </p:spPr>
      </p:pic>
      <p:sp>
        <p:nvSpPr>
          <p:cNvPr id="2" name="Freeform 6"/>
          <p:cNvSpPr/>
          <p:nvPr/>
        </p:nvSpPr>
        <p:spPr>
          <a:xfrm>
            <a:off x="9048750" y="1009650"/>
            <a:ext cx="628650" cy="628650"/>
          </a:xfrm>
          <a:custGeom>
            <a:avLst/>
            <a:gdLst>
              <a:gd name="connsiteX0" fmla="*/ 636609 w 628650"/>
              <a:gd name="connsiteY0" fmla="*/ 640259 h 628650"/>
              <a:gd name="connsiteX1" fmla="*/ 15306 w 628650"/>
              <a:gd name="connsiteY1" fmla="*/ 640259 h 628650"/>
              <a:gd name="connsiteX2" fmla="*/ 15306 w 628650"/>
              <a:gd name="connsiteY2" fmla="*/ 18957 h 628650"/>
              <a:gd name="connsiteX3" fmla="*/ 636609 w 628650"/>
              <a:gd name="connsiteY3" fmla="*/ 18957 h 628650"/>
              <a:gd name="connsiteX4" fmla="*/ 636609 w 628650"/>
              <a:gd name="connsiteY4" fmla="*/ 64025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6609" y="640259"/>
                </a:moveTo>
                <a:lnTo>
                  <a:pt x="15306" y="640259"/>
                </a:lnTo>
                <a:lnTo>
                  <a:pt x="15306" y="18957"/>
                </a:lnTo>
                <a:lnTo>
                  <a:pt x="636609" y="18957"/>
                </a:lnTo>
                <a:lnTo>
                  <a:pt x="636609" y="640259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33250" y="7804150"/>
            <a:ext cx="1162050" cy="1162050"/>
          </a:xfrm>
          <a:custGeom>
            <a:avLst/>
            <a:gdLst>
              <a:gd name="connsiteX0" fmla="*/ 1166930 w 1162050"/>
              <a:gd name="connsiteY0" fmla="*/ 1166772 h 1162050"/>
              <a:gd name="connsiteX1" fmla="*/ 13914 w 1162050"/>
              <a:gd name="connsiteY1" fmla="*/ 1166772 h 1162050"/>
              <a:gd name="connsiteX2" fmla="*/ 13914 w 1162050"/>
              <a:gd name="connsiteY2" fmla="*/ 13756 h 1162050"/>
              <a:gd name="connsiteX3" fmla="*/ 1166930 w 1162050"/>
              <a:gd name="connsiteY3" fmla="*/ 13756 h 1162050"/>
              <a:gd name="connsiteX4" fmla="*/ 1166930 w 1162050"/>
              <a:gd name="connsiteY4" fmla="*/ 1166772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6930" y="1166772"/>
                </a:moveTo>
                <a:lnTo>
                  <a:pt x="13914" y="1166772"/>
                </a:lnTo>
                <a:lnTo>
                  <a:pt x="13914" y="13756"/>
                </a:lnTo>
                <a:lnTo>
                  <a:pt x="1166930" y="13756"/>
                </a:lnTo>
                <a:lnTo>
                  <a:pt x="1166930" y="116677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1249680"/>
            <a:ext cx="998219" cy="8077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780" y="5135880"/>
            <a:ext cx="518159" cy="25908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560356" y="2745109"/>
            <a:ext cx="9082806" cy="532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8000" spc="1000" dirty="0">
                <a:solidFill>
                  <a:srgbClr val="FEFEFE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8000" spc="994" dirty="0">
                <a:solidFill>
                  <a:srgbClr val="FEFEFE"/>
                </a:solidFill>
                <a:latin typeface="Times New Roman"/>
                <a:ea typeface="Times New Roman"/>
              </a:rPr>
              <a:t>LLO!</a:t>
            </a:r>
          </a:p>
          <a:p>
            <a:pPr>
              <a:lnSpc>
                <a:spcPts val="1635"/>
              </a:lnSpc>
            </a:pPr>
            <a:endParaRPr lang="en-US" dirty="0"/>
          </a:p>
          <a:p>
            <a:pPr marL="0" indent="131787">
              <a:lnSpc>
                <a:spcPct val="102916"/>
              </a:lnSpc>
            </a:pPr>
            <a:r>
              <a:rPr lang="en-US" altLang="zh-CN" sz="31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100" b="1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am</a:t>
            </a:r>
            <a:r>
              <a:rPr lang="en-US" altLang="zh-CN" sz="3100" b="1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279" dirty="0">
                <a:solidFill>
                  <a:srgbClr val="FEFEFE"/>
                </a:solidFill>
                <a:latin typeface="Times New Roman"/>
                <a:ea typeface="Times New Roman"/>
              </a:rPr>
              <a:t>Fatih</a:t>
            </a:r>
            <a:r>
              <a:rPr lang="en-US" altLang="zh-CN" sz="3100" b="1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279" dirty="0">
                <a:solidFill>
                  <a:srgbClr val="FEFEFE"/>
                </a:solidFill>
                <a:latin typeface="Times New Roman"/>
                <a:ea typeface="Times New Roman"/>
              </a:rPr>
              <a:t>İlhan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35"/>
              </a:lnSpc>
            </a:pPr>
            <a:endParaRPr lang="en-US" dirty="0"/>
          </a:p>
          <a:p>
            <a:pPr marL="1023087" indent="-52373" hangingPunct="0">
              <a:lnSpc>
                <a:spcPct val="204583"/>
              </a:lnSpc>
            </a:pPr>
            <a:r>
              <a:rPr lang="en-US" altLang="zh-CN" sz="31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Github:</a:t>
            </a:r>
            <a:r>
              <a:rPr lang="en-US" altLang="zh-CN" sz="3100" b="1" spc="-25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365" dirty="0">
                <a:solidFill>
                  <a:srgbClr val="FEFEFE"/>
                </a:solidFill>
                <a:latin typeface="Times New Roman"/>
                <a:ea typeface="Times New Roman"/>
              </a:rPr>
              <a:t>github.com/fatihilhan42</a:t>
            </a:r>
            <a:r>
              <a:rPr lang="en-US" altLang="zh-CN" sz="31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415" dirty="0">
                <a:solidFill>
                  <a:srgbClr val="FEFEFE"/>
                </a:solidFill>
                <a:latin typeface="Times New Roman"/>
                <a:ea typeface="Times New Roman"/>
              </a:rPr>
              <a:t>Linkedin:</a:t>
            </a:r>
            <a:r>
              <a:rPr lang="en-US" altLang="zh-CN" sz="3100" b="1" spc="-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375" dirty="0">
                <a:solidFill>
                  <a:srgbClr val="FEFEFE"/>
                </a:solidFill>
                <a:latin typeface="Times New Roman"/>
                <a:ea typeface="Times New Roman"/>
              </a:rPr>
              <a:t>linkedin.com/in/fatih-ilhan</a:t>
            </a:r>
            <a:r>
              <a:rPr lang="en-US" altLang="zh-CN" sz="31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340" dirty="0">
                <a:solidFill>
                  <a:srgbClr val="FEFEFE"/>
                </a:solidFill>
                <a:latin typeface="Times New Roman"/>
                <a:ea typeface="Times New Roman"/>
              </a:rPr>
              <a:t>Kaggle:</a:t>
            </a:r>
            <a:r>
              <a:rPr lang="en-US" altLang="zh-CN" sz="31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b="1" spc="315" dirty="0">
                <a:solidFill>
                  <a:srgbClr val="FEFEFE"/>
                </a:solidFill>
                <a:latin typeface="Times New Roman"/>
                <a:ea typeface="Times New Roman"/>
              </a:rPr>
              <a:t>kaggle.com/fatihilhan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2783" y="8068371"/>
            <a:ext cx="4109753" cy="687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91182">
              <a:lnSpc>
                <a:spcPct val="100000"/>
              </a:lnSpc>
            </a:pPr>
            <a:r>
              <a:rPr lang="en-US" altLang="zh-CN" sz="2100" spc="259" dirty="0">
                <a:solidFill>
                  <a:srgbClr val="FEFEFE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1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209" dirty="0">
                <a:solidFill>
                  <a:srgbClr val="FEFEFE"/>
                </a:solidFill>
                <a:latin typeface="Times New Roman"/>
                <a:ea typeface="Times New Roman"/>
              </a:rPr>
              <a:t>Scientist</a:t>
            </a:r>
            <a:r>
              <a:rPr lang="en-US" altLang="zh-CN" sz="21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455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</a:p>
          <a:p>
            <a:pPr marL="0">
              <a:lnSpc>
                <a:spcPct val="100000"/>
              </a:lnSpc>
              <a:spcBef>
                <a:spcPts val="375"/>
              </a:spcBef>
            </a:pPr>
            <a:r>
              <a:rPr lang="en-US" altLang="zh-CN" sz="2100" spc="220" dirty="0">
                <a:solidFill>
                  <a:srgbClr val="FEFEFE"/>
                </a:solidFill>
                <a:latin typeface="Times New Roman"/>
                <a:ea typeface="Times New Roman"/>
              </a:rPr>
              <a:t>Electrical</a:t>
            </a:r>
            <a:r>
              <a:rPr lang="en-US" altLang="zh-CN" sz="21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234" dirty="0">
                <a:solidFill>
                  <a:srgbClr val="FEFEFE"/>
                </a:solidFill>
                <a:latin typeface="Times New Roman"/>
                <a:ea typeface="Times New Roman"/>
              </a:rPr>
              <a:t>Electronic</a:t>
            </a:r>
            <a:r>
              <a:rPr lang="en-US" altLang="zh-CN" sz="21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100" spc="259" dirty="0">
                <a:solidFill>
                  <a:srgbClr val="FEFEFE"/>
                </a:solidFill>
                <a:latin typeface="Times New Roman"/>
                <a:ea typeface="Times New Roman"/>
              </a:rPr>
              <a:t>Engineer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142"/>
          <p:cNvSpPr/>
          <p:nvPr/>
        </p:nvSpPr>
        <p:spPr>
          <a:xfrm>
            <a:off x="0" y="2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3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6 h 628650"/>
              <a:gd name="connsiteX1" fmla="*/ 11824 w 628650"/>
              <a:gd name="connsiteY1" fmla="*/ 636626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6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6"/>
                </a:moveTo>
                <a:lnTo>
                  <a:pt x="11824" y="636626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4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8 h 1162050"/>
              <a:gd name="connsiteX1" fmla="*/ 13997 w 1162050"/>
              <a:gd name="connsiteY1" fmla="*/ 1163988 h 1162050"/>
              <a:gd name="connsiteX2" fmla="*/ 13997 w 1162050"/>
              <a:gd name="connsiteY2" fmla="*/ 10972 h 1162050"/>
              <a:gd name="connsiteX3" fmla="*/ 1167014 w 1162050"/>
              <a:gd name="connsiteY3" fmla="*/ 10972 h 1162050"/>
              <a:gd name="connsiteX4" fmla="*/ 1167014 w 1162050"/>
              <a:gd name="connsiteY4" fmla="*/ 1163988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8"/>
                </a:moveTo>
                <a:lnTo>
                  <a:pt x="13997" y="1163988"/>
                </a:lnTo>
                <a:lnTo>
                  <a:pt x="13997" y="10972"/>
                </a:lnTo>
                <a:lnTo>
                  <a:pt x="1167014" y="10972"/>
                </a:lnTo>
                <a:lnTo>
                  <a:pt x="1167014" y="1163988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47" name="Picture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3954779"/>
            <a:ext cx="342900" cy="381000"/>
          </a:xfrm>
          <a:prstGeom prst="rect">
            <a:avLst/>
          </a:prstGeom>
        </p:spPr>
      </p:pic>
      <p:pic>
        <p:nvPicPr>
          <p:cNvPr id="148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80" y="3032760"/>
            <a:ext cx="8328659" cy="6240780"/>
          </a:xfrm>
          <a:prstGeom prst="rect">
            <a:avLst/>
          </a:prstGeom>
        </p:spPr>
      </p:pic>
      <p:sp>
        <p:nvSpPr>
          <p:cNvPr id="2" name="TextBox 148"/>
          <p:cNvSpPr txBox="1"/>
          <p:nvPr/>
        </p:nvSpPr>
        <p:spPr>
          <a:xfrm>
            <a:off x="784744" y="1928567"/>
            <a:ext cx="8165391" cy="4641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5208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485208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25"/>
              </a:lnSpc>
            </a:pPr>
            <a:endParaRPr lang="en-US" dirty="0"/>
          </a:p>
          <a:p>
            <a:pPr marL="0" indent="93621">
              <a:lnSpc>
                <a:spcPct val="100000"/>
              </a:lnSpc>
            </a:pPr>
            <a:r>
              <a:rPr lang="en-US" altLang="zh-CN" sz="3000" b="1" spc="45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90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5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3000" b="1" spc="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8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5" dirty="0">
                <a:solidFill>
                  <a:srgbClr val="FEFEFE"/>
                </a:solidFill>
                <a:latin typeface="Times New Roman"/>
                <a:ea typeface="Times New Roman"/>
              </a:rPr>
              <a:t>Month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5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terms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generally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summer</a:t>
            </a:r>
            <a:r>
              <a:rPr lang="en-US" altLang="zh-CN" sz="2400" b="1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months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May,</a:t>
            </a:r>
            <a:r>
              <a:rPr lang="en-US" altLang="zh-CN" sz="2400" b="1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FEFEFE"/>
                </a:solidFill>
                <a:latin typeface="Times New Roman"/>
                <a:ea typeface="Times New Roman"/>
              </a:rPr>
              <a:t>June</a:t>
            </a:r>
            <a:r>
              <a:rPr lang="en-US" altLang="zh-CN" sz="2400" b="1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b="1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FEFEFE"/>
                </a:solidFill>
                <a:latin typeface="Times New Roman"/>
                <a:ea typeface="Times New Roman"/>
              </a:rPr>
              <a:t>July.</a:t>
            </a:r>
            <a:r>
              <a:rPr lang="en-US" altLang="zh-CN" sz="2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cycling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thought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enjoyable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warming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weather.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9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50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1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6 h 1162050"/>
              <a:gd name="connsiteX1" fmla="*/ 13997 w 1162050"/>
              <a:gd name="connsiteY1" fmla="*/ 1163986 h 1162050"/>
              <a:gd name="connsiteX2" fmla="*/ 13997 w 1162050"/>
              <a:gd name="connsiteY2" fmla="*/ 10970 h 1162050"/>
              <a:gd name="connsiteX3" fmla="*/ 1167014 w 1162050"/>
              <a:gd name="connsiteY3" fmla="*/ 10970 h 1162050"/>
              <a:gd name="connsiteX4" fmla="*/ 1167014 w 1162050"/>
              <a:gd name="connsiteY4" fmla="*/ 1163986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6"/>
                </a:moveTo>
                <a:lnTo>
                  <a:pt x="13997" y="1163986"/>
                </a:lnTo>
                <a:lnTo>
                  <a:pt x="13997" y="10970"/>
                </a:lnTo>
                <a:lnTo>
                  <a:pt x="1167014" y="10970"/>
                </a:lnTo>
                <a:lnTo>
                  <a:pt x="1167014" y="116398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3954779"/>
            <a:ext cx="342900" cy="381000"/>
          </a:xfrm>
          <a:prstGeom prst="rect">
            <a:avLst/>
          </a:prstGeom>
        </p:spPr>
      </p:pic>
      <p:pic>
        <p:nvPicPr>
          <p:cNvPr id="155" name="Pictur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80" y="1592580"/>
            <a:ext cx="8328659" cy="7680959"/>
          </a:xfrm>
          <a:prstGeom prst="rect">
            <a:avLst/>
          </a:prstGeom>
        </p:spPr>
      </p:pic>
      <p:sp>
        <p:nvSpPr>
          <p:cNvPr id="2" name="TextBox 155"/>
          <p:cNvSpPr txBox="1"/>
          <p:nvPr/>
        </p:nvSpPr>
        <p:spPr>
          <a:xfrm>
            <a:off x="784744" y="1928564"/>
            <a:ext cx="8986718" cy="4849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5208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 indent="485208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25"/>
              </a:lnSpc>
            </a:pPr>
            <a:endParaRPr lang="en-US" dirty="0"/>
          </a:p>
          <a:p>
            <a:pPr marL="93621" hangingPunct="0">
              <a:lnSpc>
                <a:spcPct val="116250"/>
              </a:lnSpc>
            </a:pPr>
            <a:r>
              <a:rPr lang="en-US" altLang="zh-CN" sz="3000" b="1" spc="540" dirty="0">
                <a:solidFill>
                  <a:srgbClr val="FEFEFE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000" b="1" spc="26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5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59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3000" b="1" spc="2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34" dirty="0">
                <a:solidFill>
                  <a:srgbClr val="FEFEFE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3000" b="1" spc="26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9" dirty="0">
                <a:solidFill>
                  <a:srgbClr val="FEFEFE"/>
                </a:solidFill>
                <a:latin typeface="Times New Roman"/>
                <a:ea typeface="Times New Roman"/>
              </a:rPr>
              <a:t>Season</a:t>
            </a:r>
            <a:r>
              <a:rPr lang="en-US" altLang="zh-CN" sz="3000" b="1" spc="2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7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3000" b="1" spc="3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9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b="1" spc="185" dirty="0">
                <a:solidFill>
                  <a:srgbClr val="4D77A5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94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usually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during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summer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F08D29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00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5" dirty="0">
                <a:solidFill>
                  <a:srgbClr val="F08D29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04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taken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spring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shortest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took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place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winter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season.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156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sp>
        <p:nvSpPr>
          <p:cNvPr id="2" name="TextBox 158"/>
          <p:cNvSpPr txBox="1"/>
          <p:nvPr/>
        </p:nvSpPr>
        <p:spPr>
          <a:xfrm>
            <a:off x="1560356" y="2387871"/>
            <a:ext cx="12407755" cy="3603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704"/>
              </a:lnSpc>
            </a:pPr>
            <a:endParaRPr lang="en-US" dirty="0"/>
          </a:p>
          <a:p>
            <a:pPr marL="0" hangingPunct="0">
              <a:lnSpc>
                <a:spcPct val="115833"/>
              </a:lnSpc>
            </a:pPr>
            <a:r>
              <a:rPr lang="en-US" altLang="zh-CN" sz="5000" spc="609" dirty="0">
                <a:solidFill>
                  <a:srgbClr val="FEFEFE"/>
                </a:solidFill>
                <a:latin typeface="Times New Roman"/>
                <a:ea typeface="Times New Roman"/>
              </a:rPr>
              <a:t>FINAL</a:t>
            </a:r>
            <a:r>
              <a:rPr lang="en-US" altLang="zh-CN" sz="5000" spc="25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0" spc="665" dirty="0">
                <a:solidFill>
                  <a:srgbClr val="FEFEFE"/>
                </a:solidFill>
                <a:latin typeface="Times New Roman"/>
                <a:ea typeface="Times New Roman"/>
              </a:rPr>
              <a:t>CONCLUSION</a:t>
            </a:r>
            <a:r>
              <a:rPr lang="en-US" altLang="zh-CN" sz="5000" spc="26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0" spc="75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0" spc="780" dirty="0">
                <a:solidFill>
                  <a:srgbClr val="FEFEFE"/>
                </a:solidFill>
                <a:latin typeface="Times New Roman"/>
                <a:ea typeface="Times New Roman"/>
              </a:rPr>
              <a:t>RECOMMEN</a:t>
            </a:r>
            <a:r>
              <a:rPr lang="en-US" altLang="zh-CN" sz="5000" spc="775" dirty="0">
                <a:solidFill>
                  <a:srgbClr val="FEFEFE"/>
                </a:solidFill>
                <a:latin typeface="Times New Roman"/>
                <a:ea typeface="Times New Roman"/>
              </a:rPr>
              <a:t>DATION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89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500" spc="384" dirty="0">
                <a:solidFill>
                  <a:srgbClr val="FEFEFE"/>
                </a:solidFill>
                <a:latin typeface="Times New Roman"/>
                <a:ea typeface="Times New Roman"/>
              </a:rPr>
              <a:t>My</a:t>
            </a:r>
            <a:r>
              <a:rPr lang="en-US" altLang="zh-CN" sz="25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4" dirty="0">
                <a:solidFill>
                  <a:srgbClr val="FEFEFE"/>
                </a:solidFill>
                <a:latin typeface="Times New Roman"/>
                <a:ea typeface="Times New Roman"/>
              </a:rPr>
              <a:t>answers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34" dirty="0">
                <a:solidFill>
                  <a:srgbClr val="FEFEFE"/>
                </a:solidFill>
                <a:latin typeface="Times New Roman"/>
                <a:ea typeface="Times New Roman"/>
              </a:rPr>
              <a:t>questions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4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5" dirty="0">
                <a:solidFill>
                  <a:srgbClr val="FEFEFE"/>
                </a:solidFill>
                <a:latin typeface="Times New Roman"/>
                <a:ea typeface="Times New Roman"/>
              </a:rPr>
              <a:t>guide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future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0" dirty="0">
                <a:solidFill>
                  <a:srgbClr val="FEFEFE"/>
                </a:solidFill>
                <a:latin typeface="Times New Roman"/>
                <a:ea typeface="Times New Roman"/>
              </a:rPr>
              <a:t>marketing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70" dirty="0">
                <a:solidFill>
                  <a:srgbClr val="FEFEFE"/>
                </a:solidFill>
                <a:latin typeface="Times New Roman"/>
                <a:ea typeface="Times New Roman"/>
              </a:rPr>
              <a:t>program</a:t>
            </a:r>
            <a:r>
              <a:rPr lang="en-US" altLang="zh-CN" sz="25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50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50" dirty="0">
                <a:solidFill>
                  <a:srgbClr val="FEFEFE"/>
                </a:solidFill>
                <a:latin typeface="Times New Roman"/>
                <a:ea typeface="Times New Roman"/>
              </a:rPr>
              <a:t>follows,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0" dirty="0">
                <a:solidFill>
                  <a:srgbClr val="FEFEFE"/>
                </a:solidFill>
                <a:latin typeface="Times New Roman"/>
                <a:ea typeface="Times New Roman"/>
              </a:rPr>
              <a:t>my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5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ea typeface="Times New Roman"/>
              </a:rPr>
              <a:t>visualizations: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159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4411979"/>
            <a:ext cx="518159" cy="579120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880" y="6964680"/>
            <a:ext cx="518159" cy="594359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sp>
        <p:nvSpPr>
          <p:cNvPr id="2" name="TextBox 163"/>
          <p:cNvSpPr txBox="1"/>
          <p:nvPr/>
        </p:nvSpPr>
        <p:spPr>
          <a:xfrm>
            <a:off x="1781282" y="2250889"/>
            <a:ext cx="14807973" cy="5920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558942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5110209">
              <a:lnSpc>
                <a:spcPct val="100000"/>
              </a:lnSpc>
            </a:pPr>
            <a:r>
              <a:rPr lang="en-US" altLang="zh-CN" sz="5300" b="1" spc="120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94" dirty="0">
                <a:solidFill>
                  <a:srgbClr val="FEFEFE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1060721">
              <a:lnSpc>
                <a:spcPct val="113333"/>
              </a:lnSpc>
            </a:pPr>
            <a:r>
              <a:rPr lang="en-US" altLang="zh-CN" sz="2700" b="1" spc="284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0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bikes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differently?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50"/>
              </a:lnSpc>
            </a:pPr>
            <a:endParaRPr lang="en-US" dirty="0"/>
          </a:p>
          <a:p>
            <a:pPr marL="1874570" hangingPunct="0">
              <a:lnSpc>
                <a:spcPct val="114166"/>
              </a:lnSpc>
            </a:pP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08D29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94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15" dirty="0">
                <a:solidFill>
                  <a:srgbClr val="F08D29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00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5CD911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400" b="1" spc="10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sharing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frequently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consistently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terms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time.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shown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prefer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bicycles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vehicles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issues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cost,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environmental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pollution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traffic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jobs.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44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400" spc="29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hand,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09" dirty="0">
                <a:solidFill>
                  <a:srgbClr val="0049AB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120" dirty="0">
                <a:solidFill>
                  <a:srgbClr val="0049AB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04" dirty="0">
                <a:solidFill>
                  <a:srgbClr val="0049AB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125" dirty="0">
                <a:solidFill>
                  <a:srgbClr val="0049AB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frequently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consistently.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Therefore,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understandable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prefer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switch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plan.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Despite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this,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cycle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inconsistently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compared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4" dirty="0">
                <a:solidFill>
                  <a:srgbClr val="F48A36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04" dirty="0">
                <a:solidFill>
                  <a:srgbClr val="F48A3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0" dirty="0">
                <a:solidFill>
                  <a:srgbClr val="F48A36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long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weekends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fun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relaxation.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164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4411979"/>
            <a:ext cx="518159" cy="579120"/>
          </a:xfrm>
          <a:prstGeom prst="rect">
            <a:avLst/>
          </a:prstGeom>
        </p:spPr>
      </p:pic>
      <p:pic>
        <p:nvPicPr>
          <p:cNvPr id="167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68" name="Picture 1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880" y="7612380"/>
            <a:ext cx="518159" cy="594359"/>
          </a:xfrm>
          <a:prstGeom prst="rect">
            <a:avLst/>
          </a:prstGeom>
        </p:spPr>
      </p:pic>
      <p:sp>
        <p:nvSpPr>
          <p:cNvPr id="2" name="TextBox 168"/>
          <p:cNvSpPr txBox="1"/>
          <p:nvPr/>
        </p:nvSpPr>
        <p:spPr>
          <a:xfrm>
            <a:off x="1755161" y="2250887"/>
            <a:ext cx="14764311" cy="6176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585063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5136331">
              <a:lnSpc>
                <a:spcPct val="100000"/>
              </a:lnSpc>
            </a:pPr>
            <a:r>
              <a:rPr lang="en-US" altLang="zh-CN" sz="5300" b="1" spc="120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94" dirty="0">
                <a:solidFill>
                  <a:srgbClr val="FEFEFE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1086843">
              <a:lnSpc>
                <a:spcPct val="113333"/>
              </a:lnSpc>
            </a:pPr>
            <a:r>
              <a:rPr lang="en-US" altLang="zh-CN" sz="2700" b="1" spc="284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0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bikes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differently?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9"/>
              </a:lnSpc>
            </a:pPr>
            <a:endParaRPr lang="en-US" dirty="0"/>
          </a:p>
          <a:p>
            <a:pPr marL="1825543" hangingPunct="0">
              <a:lnSpc>
                <a:spcPct val="114583"/>
              </a:lnSpc>
            </a:pPr>
            <a:r>
              <a:rPr lang="en-US" altLang="zh-CN" sz="2400" b="1" spc="200" dirty="0">
                <a:solidFill>
                  <a:srgbClr val="F08D29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94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>
                <a:solidFill>
                  <a:srgbClr val="F08D29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00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likely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opt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plan,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daily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0" dirty="0">
                <a:solidFill>
                  <a:srgbClr val="FEFEFE"/>
                </a:solidFill>
                <a:latin typeface="Times New Roman"/>
                <a:ea typeface="Times New Roman"/>
              </a:rPr>
              <a:t>weekly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routines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set.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2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95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school,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20" dirty="0">
                <a:solidFill>
                  <a:srgbClr val="FEFEFE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activities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intervals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push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9" dirty="0">
                <a:solidFill>
                  <a:srgbClr val="FEFEFE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transportation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84" dirty="0">
                <a:solidFill>
                  <a:srgbClr val="FEFEFE"/>
                </a:solidFill>
                <a:latin typeface="Times New Roman"/>
                <a:ea typeface="Times New Roman"/>
              </a:rPr>
              <a:t>way.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25" dirty="0">
                <a:solidFill>
                  <a:srgbClr val="FEFEFE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use,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90" dirty="0">
                <a:solidFill>
                  <a:srgbClr val="FEFEFE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95" dirty="0">
                <a:solidFill>
                  <a:srgbClr val="FEFEFE"/>
                </a:solidFill>
                <a:latin typeface="Times New Roman"/>
                <a:ea typeface="Times New Roman"/>
              </a:rPr>
              <a:t>seems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quite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reasonable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meet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needs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members.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44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result,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usage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differences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drivers'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tendencies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behaviors.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differences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vary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drivers'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behaviors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perceptions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use.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169"/>
          <p:cNvSpPr/>
          <p:nvPr/>
        </p:nvSpPr>
        <p:spPr>
          <a:xfrm>
            <a:off x="0" y="2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4411979"/>
            <a:ext cx="518159" cy="579120"/>
          </a:xfrm>
          <a:prstGeom prst="rect">
            <a:avLst/>
          </a:prstGeom>
        </p:spPr>
      </p:pic>
      <p:pic>
        <p:nvPicPr>
          <p:cNvPr id="172" name="Picture 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73" name="Picture 1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880" y="6621780"/>
            <a:ext cx="518159" cy="579120"/>
          </a:xfrm>
          <a:prstGeom prst="rect">
            <a:avLst/>
          </a:prstGeom>
        </p:spPr>
      </p:pic>
      <p:pic>
        <p:nvPicPr>
          <p:cNvPr id="174" name="Picture 1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980" y="7856220"/>
            <a:ext cx="1165860" cy="1417320"/>
          </a:xfrm>
          <a:prstGeom prst="rect">
            <a:avLst/>
          </a:prstGeom>
        </p:spPr>
      </p:pic>
      <p:pic>
        <p:nvPicPr>
          <p:cNvPr id="175" name="Picture 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" y="3268979"/>
            <a:ext cx="1295400" cy="1371600"/>
          </a:xfrm>
          <a:prstGeom prst="rect">
            <a:avLst/>
          </a:prstGeom>
        </p:spPr>
      </p:pic>
      <p:sp>
        <p:nvSpPr>
          <p:cNvPr id="2" name="TextBox 175"/>
          <p:cNvSpPr txBox="1"/>
          <p:nvPr/>
        </p:nvSpPr>
        <p:spPr>
          <a:xfrm>
            <a:off x="1755161" y="2250892"/>
            <a:ext cx="14761207" cy="6857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585063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5070995">
              <a:lnSpc>
                <a:spcPct val="100000"/>
              </a:lnSpc>
            </a:pPr>
            <a:r>
              <a:rPr lang="en-US" altLang="zh-CN" sz="53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2</a:t>
            </a:r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2307382">
              <a:lnSpc>
                <a:spcPct val="113333"/>
              </a:lnSpc>
            </a:pPr>
            <a:r>
              <a:rPr lang="en-US" altLang="zh-CN" sz="2700" b="1" spc="270" dirty="0">
                <a:solidFill>
                  <a:srgbClr val="FEFEFE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0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buy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memberships?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9"/>
              </a:lnSpc>
            </a:pPr>
            <a:endParaRPr lang="en-US" dirty="0"/>
          </a:p>
          <a:p>
            <a:pPr marL="1825543" hangingPunct="0">
              <a:lnSpc>
                <a:spcPct val="114166"/>
              </a:lnSpc>
            </a:pP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advertising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marketing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strategy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29" dirty="0">
                <a:solidFill>
                  <a:srgbClr val="516F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129" dirty="0">
                <a:solidFill>
                  <a:srgbClr val="516F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20" dirty="0">
                <a:solidFill>
                  <a:srgbClr val="516F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129" dirty="0">
                <a:solidFill>
                  <a:srgbClr val="516F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54" dirty="0">
                <a:solidFill>
                  <a:srgbClr val="F08D29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304" dirty="0">
                <a:solidFill>
                  <a:srgbClr val="F08D29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b="1" spc="145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specific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issues.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issues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2400" b="1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cycling,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health,</a:t>
            </a:r>
            <a:r>
              <a:rPr lang="en-US" altLang="zh-CN" sz="2400" b="1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environmental</a:t>
            </a:r>
            <a:r>
              <a:rPr lang="en-US" altLang="zh-CN" sz="24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health,</a:t>
            </a:r>
            <a:r>
              <a:rPr lang="en-US" altLang="zh-CN" sz="2400" b="1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traffic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etc.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noted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benefits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subjects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tools.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5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84" dirty="0">
                <a:solidFill>
                  <a:srgbClr val="FEFEFE"/>
                </a:solidFill>
                <a:latin typeface="Times New Roman"/>
                <a:ea typeface="Times New Roman"/>
              </a:rPr>
              <a:t>analyzes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9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25" dirty="0">
                <a:solidFill>
                  <a:srgbClr val="FEFEFE"/>
                </a:solidFill>
                <a:latin typeface="Times New Roman"/>
                <a:ea typeface="Times New Roman"/>
              </a:rPr>
              <a:t>made;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95" dirty="0">
                <a:solidFill>
                  <a:srgbClr val="FEFEF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15" dirty="0">
                <a:solidFill>
                  <a:srgbClr val="FEFEFE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00" dirty="0">
                <a:solidFill>
                  <a:srgbClr val="FEFEFE"/>
                </a:solidFill>
                <a:latin typeface="Times New Roman"/>
                <a:ea typeface="Times New Roman"/>
              </a:rPr>
              <a:t>observed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90" dirty="0">
                <a:solidFill>
                  <a:srgbClr val="FEFEFE"/>
                </a:solidFill>
                <a:latin typeface="Times New Roman"/>
                <a:ea typeface="Times New Roman"/>
              </a:rPr>
              <a:t>reason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b="1" spc="215" dirty="0">
                <a:solidFill>
                  <a:srgbClr val="F08D29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10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5" dirty="0">
                <a:solidFill>
                  <a:srgbClr val="F08D29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10" dirty="0">
                <a:solidFill>
                  <a:srgbClr val="F08D2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stems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instincts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stick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routines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lives.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reason,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mobile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applications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b="1" spc="225" dirty="0">
                <a:solidFill>
                  <a:srgbClr val="516F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125" dirty="0">
                <a:solidFill>
                  <a:srgbClr val="516F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>
                <a:solidFill>
                  <a:srgbClr val="516F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400" b="1" spc="129" dirty="0">
                <a:solidFill>
                  <a:srgbClr val="516F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84" dirty="0">
                <a:solidFill>
                  <a:srgbClr val="FEFEFE"/>
                </a:solidFill>
                <a:latin typeface="Times New Roman"/>
                <a:ea typeface="Times New Roman"/>
              </a:rPr>
              <a:t>move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life,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advertisements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9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routines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day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5CD911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400" b="1" spc="10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0" dirty="0">
                <a:solidFill>
                  <a:srgbClr val="5CD911"/>
                </a:solidFill>
                <a:latin typeface="Times New Roman"/>
                <a:ea typeface="Times New Roman"/>
              </a:rPr>
              <a:t>bicycles</a:t>
            </a:r>
            <a:r>
              <a:rPr lang="en-US" altLang="zh-CN" sz="2400" b="1" spc="104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travel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400" spc="5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routines.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176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79" name="Picture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" y="2865120"/>
            <a:ext cx="2118360" cy="2125980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4660" y="7833359"/>
            <a:ext cx="2225039" cy="1821180"/>
          </a:xfrm>
          <a:prstGeom prst="rect">
            <a:avLst/>
          </a:prstGeom>
        </p:spPr>
      </p:pic>
      <p:sp>
        <p:nvSpPr>
          <p:cNvPr id="2" name="TextBox 180"/>
          <p:cNvSpPr txBox="1"/>
          <p:nvPr/>
        </p:nvSpPr>
        <p:spPr>
          <a:xfrm>
            <a:off x="3580705" y="2250887"/>
            <a:ext cx="12938647" cy="55355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759519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3245451">
              <a:lnSpc>
                <a:spcPct val="100000"/>
              </a:lnSpc>
            </a:pPr>
            <a:r>
              <a:rPr lang="en-US" altLang="zh-CN" sz="53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2</a:t>
            </a:r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481839">
              <a:lnSpc>
                <a:spcPct val="113333"/>
              </a:lnSpc>
            </a:pPr>
            <a:r>
              <a:rPr lang="en-US" altLang="zh-CN" sz="2700" b="1" spc="270" dirty="0">
                <a:solidFill>
                  <a:srgbClr val="FEFEFE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0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buy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memberships?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9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84" dirty="0">
                <a:solidFill>
                  <a:srgbClr val="FEFEFE"/>
                </a:solidFill>
                <a:latin typeface="Times New Roman"/>
                <a:ea typeface="Times New Roman"/>
              </a:rPr>
              <a:t>known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fact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50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400" b="1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95" dirty="0">
                <a:solidFill>
                  <a:srgbClr val="FEFEFE"/>
                </a:solidFill>
                <a:latin typeface="Times New Roman"/>
                <a:ea typeface="Times New Roman"/>
              </a:rPr>
              <a:t>money</a:t>
            </a:r>
            <a:r>
              <a:rPr lang="en-US" altLang="zh-CN" sz="2400" b="1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today's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societies.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reason,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9" dirty="0">
                <a:solidFill>
                  <a:srgbClr val="FEFEFE"/>
                </a:solidFill>
                <a:latin typeface="Times New Roman"/>
                <a:ea typeface="Times New Roman"/>
              </a:rPr>
              <a:t>transition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9" dirty="0">
                <a:solidFill>
                  <a:srgbClr val="F08E2C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20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9" dirty="0">
                <a:solidFill>
                  <a:srgbClr val="F08E2C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2400" b="1" spc="114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encouraged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costs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15" dirty="0">
                <a:solidFill>
                  <a:srgbClr val="F08E2C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10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34" dirty="0">
                <a:solidFill>
                  <a:srgbClr val="F08E2C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b="1" spc="110" dirty="0">
                <a:solidFill>
                  <a:srgbClr val="F08E2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plans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5" dirty="0">
                <a:solidFill>
                  <a:srgbClr val="FEFEFE"/>
                </a:solidFill>
                <a:latin typeface="Times New Roman"/>
                <a:ea typeface="Times New Roman"/>
              </a:rPr>
              <a:t>special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campaigns,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sweepstakes,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coupons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discounts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switch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29" dirty="0">
                <a:solidFill>
                  <a:srgbClr val="F08E2C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20" dirty="0">
                <a:solidFill>
                  <a:srgbClr val="F08E2C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b="1" spc="254" dirty="0">
                <a:solidFill>
                  <a:srgbClr val="F08E2C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400" b="1" spc="120" dirty="0">
                <a:solidFill>
                  <a:srgbClr val="F08E2C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plan.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Thanks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agreements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5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15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9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45" dirty="0">
                <a:solidFill>
                  <a:srgbClr val="FEFEFE"/>
                </a:solidFill>
                <a:latin typeface="Times New Roman"/>
                <a:ea typeface="Times New Roman"/>
              </a:rPr>
              <a:t>establishments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400" b="1" spc="275" dirty="0">
                <a:solidFill>
                  <a:srgbClr val="FEFEFE"/>
                </a:solidFill>
                <a:latin typeface="Times New Roman"/>
                <a:ea typeface="Times New Roman"/>
              </a:rPr>
              <a:t>food</a:t>
            </a:r>
            <a:r>
              <a:rPr lang="en-US" altLang="zh-CN" sz="2400" b="1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50" dirty="0">
                <a:solidFill>
                  <a:srgbClr val="FEFEFE"/>
                </a:solidFill>
                <a:latin typeface="Times New Roman"/>
                <a:ea typeface="Times New Roman"/>
              </a:rPr>
              <a:t>restaurants,</a:t>
            </a:r>
            <a:r>
              <a:rPr lang="en-US" altLang="zh-CN" sz="2400" b="1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9" dirty="0">
                <a:solidFill>
                  <a:srgbClr val="FEFEFE"/>
                </a:solidFill>
                <a:latin typeface="Times New Roman"/>
                <a:ea typeface="Times New Roman"/>
              </a:rPr>
              <a:t>cafes,</a:t>
            </a:r>
            <a:r>
              <a:rPr lang="en-US" altLang="zh-CN" sz="2400" b="1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304" dirty="0">
                <a:solidFill>
                  <a:srgbClr val="FEFEFE"/>
                </a:solidFill>
                <a:latin typeface="Times New Roman"/>
                <a:ea typeface="Times New Roman"/>
              </a:rPr>
              <a:t>book</a:t>
            </a:r>
            <a:r>
              <a:rPr lang="en-US" altLang="zh-CN" sz="2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FEFEFE"/>
                </a:solidFill>
                <a:latin typeface="Times New Roman"/>
                <a:ea typeface="Times New Roman"/>
              </a:rPr>
              <a:t>stores,</a:t>
            </a:r>
            <a:r>
              <a:rPr lang="en-US" altLang="zh-CN" sz="2400" b="1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entertainment</a:t>
            </a:r>
            <a:r>
              <a:rPr lang="en-US" altLang="zh-CN" sz="2400" b="1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FEFEFE"/>
                </a:solidFill>
                <a:latin typeface="Times New Roman"/>
                <a:ea typeface="Times New Roman"/>
              </a:rPr>
              <a:t>centers,</a:t>
            </a:r>
            <a:r>
              <a:rPr lang="en-US" altLang="zh-CN" sz="2400" b="1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etc.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),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8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34" dirty="0">
                <a:solidFill>
                  <a:srgbClr val="FEFEFE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0" dirty="0">
                <a:solidFill>
                  <a:srgbClr val="FEFEFE"/>
                </a:solidFill>
                <a:latin typeface="Times New Roman"/>
                <a:ea typeface="Times New Roman"/>
              </a:rPr>
              <a:t>earn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according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65" dirty="0">
                <a:solidFill>
                  <a:srgbClr val="FEFEFE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54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9" dirty="0">
                <a:solidFill>
                  <a:srgbClr val="FEFEFE"/>
                </a:solidFill>
                <a:latin typeface="Times New Roman"/>
                <a:ea typeface="Times New Roman"/>
              </a:rPr>
              <a:t>frequency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2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0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94" dirty="0">
                <a:solidFill>
                  <a:srgbClr val="FEFEFE"/>
                </a:solidFill>
                <a:latin typeface="Times New Roman"/>
                <a:ea typeface="Times New Roman"/>
              </a:rPr>
              <a:t>establi</a:t>
            </a:r>
            <a:r>
              <a:rPr lang="en-US" altLang="zh-CN" sz="2400" spc="189" dirty="0">
                <a:solidFill>
                  <a:srgbClr val="FEFEFE"/>
                </a:solidFill>
                <a:latin typeface="Times New Roman"/>
                <a:ea typeface="Times New Roman"/>
              </a:rPr>
              <a:t>shments.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form 181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Picture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4411979"/>
            <a:ext cx="518159" cy="579120"/>
          </a:xfrm>
          <a:prstGeom prst="rect">
            <a:avLst/>
          </a:prstGeom>
        </p:spPr>
      </p:pic>
      <p:pic>
        <p:nvPicPr>
          <p:cNvPr id="184" name="Picture 1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85" name="Picture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119" y="8336280"/>
            <a:ext cx="807720" cy="822960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259" y="7269480"/>
            <a:ext cx="693420" cy="822960"/>
          </a:xfrm>
          <a:prstGeom prst="rect">
            <a:avLst/>
          </a:prstGeom>
        </p:spPr>
      </p:pic>
      <p:pic>
        <p:nvPicPr>
          <p:cNvPr id="187" name="Picture 1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0060" y="1912620"/>
            <a:ext cx="1021080" cy="1645920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0680" y="7109459"/>
            <a:ext cx="1066800" cy="1150619"/>
          </a:xfrm>
          <a:prstGeom prst="rect">
            <a:avLst/>
          </a:prstGeom>
        </p:spPr>
      </p:pic>
      <p:pic>
        <p:nvPicPr>
          <p:cNvPr id="189" name="Picture 1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820" y="8122920"/>
            <a:ext cx="1379220" cy="1036319"/>
          </a:xfrm>
          <a:prstGeom prst="rect">
            <a:avLst/>
          </a:prstGeom>
        </p:spPr>
      </p:pic>
      <p:pic>
        <p:nvPicPr>
          <p:cNvPr id="190" name="Picture 1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560" y="7894320"/>
            <a:ext cx="1592580" cy="1303020"/>
          </a:xfrm>
          <a:prstGeom prst="rect">
            <a:avLst/>
          </a:prstGeom>
        </p:spPr>
      </p:pic>
      <p:sp>
        <p:nvSpPr>
          <p:cNvPr id="2" name="TextBox 190"/>
          <p:cNvSpPr txBox="1"/>
          <p:nvPr/>
        </p:nvSpPr>
        <p:spPr>
          <a:xfrm>
            <a:off x="3580705" y="2250889"/>
            <a:ext cx="12942588" cy="4387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759519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3245451">
              <a:lnSpc>
                <a:spcPct val="100000"/>
              </a:lnSpc>
            </a:pPr>
            <a:r>
              <a:rPr lang="en-US" altLang="zh-CN" sz="53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2</a:t>
            </a:r>
          </a:p>
          <a:p>
            <a:pPr>
              <a:lnSpc>
                <a:spcPts val="1600"/>
              </a:lnSpc>
            </a:pPr>
            <a:endParaRPr lang="en-US" dirty="0"/>
          </a:p>
          <a:p>
            <a:pPr marL="0" indent="481839">
              <a:lnSpc>
                <a:spcPct val="113333"/>
              </a:lnSpc>
            </a:pPr>
            <a:r>
              <a:rPr lang="en-US" altLang="zh-CN" sz="2700" b="1" spc="270" dirty="0">
                <a:solidFill>
                  <a:srgbClr val="FEFEFE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0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buy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7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memberships?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39"/>
              </a:lnSpc>
            </a:pPr>
            <a:endParaRPr lang="en-US" dirty="0"/>
          </a:p>
          <a:p>
            <a:pPr marL="0" hangingPunct="0">
              <a:lnSpc>
                <a:spcPct val="114583"/>
              </a:lnSpc>
            </a:pPr>
            <a:r>
              <a:rPr lang="en-US" altLang="zh-CN" sz="2500" spc="29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95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tracked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25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95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60" dirty="0">
                <a:solidFill>
                  <a:srgbClr val="FEFEFE"/>
                </a:solidFill>
                <a:latin typeface="Times New Roman"/>
                <a:ea typeface="Times New Roman"/>
              </a:rPr>
              <a:t>useful.</a:t>
            </a:r>
            <a:r>
              <a:rPr lang="en-US" altLang="zh-CN" sz="25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Thanks</a:t>
            </a:r>
            <a:r>
              <a:rPr lang="en-US" altLang="zh-CN" sz="25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3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5" dirty="0">
                <a:solidFill>
                  <a:srgbClr val="FEFEFE"/>
                </a:solidFill>
                <a:latin typeface="Times New Roman"/>
                <a:ea typeface="Times New Roman"/>
              </a:rPr>
              <a:t>application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9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5" dirty="0">
                <a:solidFill>
                  <a:srgbClr val="FEFEFE"/>
                </a:solidFill>
                <a:latin typeface="Times New Roman"/>
                <a:ea typeface="Times New Roman"/>
              </a:rPr>
              <a:t>integrated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0" dirty="0">
                <a:solidFill>
                  <a:srgbClr val="FEFEFE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75" dirty="0">
                <a:solidFill>
                  <a:srgbClr val="FEFEFE"/>
                </a:solidFill>
                <a:latin typeface="Times New Roman"/>
                <a:ea typeface="Times New Roman"/>
              </a:rPr>
              <a:t>smart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0" dirty="0">
                <a:solidFill>
                  <a:srgbClr val="FEFEFE"/>
                </a:solidFill>
                <a:latin typeface="Times New Roman"/>
                <a:ea typeface="Times New Roman"/>
              </a:rPr>
              <a:t>devices,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84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9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75" dirty="0">
                <a:solidFill>
                  <a:srgbClr val="FEFEFE"/>
                </a:solidFill>
                <a:latin typeface="Times New Roman"/>
                <a:ea typeface="Times New Roman"/>
              </a:rPr>
              <a:t>connected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0" dirty="0">
                <a:solidFill>
                  <a:srgbClr val="FEFEFE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5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mobile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ea typeface="Times New Roman"/>
              </a:rPr>
              <a:t>applications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5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220" dirty="0">
                <a:solidFill>
                  <a:srgbClr val="FEFEFE"/>
                </a:solidFill>
                <a:latin typeface="Times New Roman"/>
                <a:ea typeface="Times New Roman"/>
              </a:rPr>
              <a:t>Google</a:t>
            </a:r>
            <a:r>
              <a:rPr lang="en-US" altLang="zh-CN" sz="25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135" dirty="0">
                <a:solidFill>
                  <a:srgbClr val="FEFEFE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25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1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Apple</a:t>
            </a:r>
            <a:r>
              <a:rPr lang="en-US" altLang="zh-CN" sz="25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Health</a:t>
            </a:r>
            <a:r>
              <a:rPr lang="en-US" altLang="zh-CN" sz="2500" spc="12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4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5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25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minds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5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5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95" dirty="0">
                <a:solidFill>
                  <a:srgbClr val="FEFEFE"/>
                </a:solidFill>
                <a:latin typeface="Times New Roman"/>
                <a:ea typeface="Times New Roman"/>
              </a:rPr>
              <a:t>perception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0" dirty="0">
                <a:solidFill>
                  <a:srgbClr val="FEFEFE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5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5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09" dirty="0">
                <a:solidFill>
                  <a:srgbClr val="FEFEFE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20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25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8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ea typeface="Times New Roman"/>
              </a:rPr>
              <a:t>protect</a:t>
            </a:r>
            <a:r>
              <a:rPr lang="en-US" altLang="zh-CN" sz="25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2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ea typeface="Times New Roman"/>
              </a:rPr>
              <a:t>health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5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2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ea typeface="Times New Roman"/>
              </a:rPr>
              <a:t>daily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39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5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135" dirty="0">
                <a:solidFill>
                  <a:srgbClr val="FEFEFE"/>
                </a:solidFill>
                <a:latin typeface="Times New Roman"/>
                <a:ea typeface="Times New Roman"/>
              </a:rPr>
              <a:t>goals.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191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4411979"/>
            <a:ext cx="518159" cy="579120"/>
          </a:xfrm>
          <a:prstGeom prst="rect">
            <a:avLst/>
          </a:prstGeom>
        </p:spPr>
      </p:pic>
      <p:pic>
        <p:nvPicPr>
          <p:cNvPr id="194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195" name="Picture 1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9619" y="2240280"/>
            <a:ext cx="1059180" cy="746760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" y="8290559"/>
            <a:ext cx="800100" cy="792480"/>
          </a:xfrm>
          <a:prstGeom prst="rect">
            <a:avLst/>
          </a:prstGeom>
        </p:spPr>
      </p:pic>
      <p:pic>
        <p:nvPicPr>
          <p:cNvPr id="197" name="Picture 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1560" y="8290559"/>
            <a:ext cx="982980" cy="982980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360" y="9060180"/>
            <a:ext cx="792480" cy="784860"/>
          </a:xfrm>
          <a:prstGeom prst="rect">
            <a:avLst/>
          </a:prstGeom>
        </p:spPr>
      </p:pic>
      <p:pic>
        <p:nvPicPr>
          <p:cNvPr id="199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3320" y="8900159"/>
            <a:ext cx="1150619" cy="998219"/>
          </a:xfrm>
          <a:prstGeom prst="rect">
            <a:avLst/>
          </a:prstGeom>
        </p:spPr>
      </p:pic>
      <p:pic>
        <p:nvPicPr>
          <p:cNvPr id="200" name="Picture 2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5360" y="5265420"/>
            <a:ext cx="1135380" cy="1074419"/>
          </a:xfrm>
          <a:prstGeom prst="rect">
            <a:avLst/>
          </a:prstGeom>
        </p:spPr>
      </p:pic>
      <p:sp>
        <p:nvSpPr>
          <p:cNvPr id="2" name="TextBox 200"/>
          <p:cNvSpPr txBox="1"/>
          <p:nvPr/>
        </p:nvSpPr>
        <p:spPr>
          <a:xfrm>
            <a:off x="2074953" y="2252948"/>
            <a:ext cx="14150709" cy="6278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265271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4749864">
              <a:lnSpc>
                <a:spcPct val="100000"/>
              </a:lnSpc>
            </a:pPr>
            <a:r>
              <a:rPr lang="en-US" altLang="zh-CN" sz="53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185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</a:p>
          <a:p>
            <a:pPr marL="0">
              <a:lnSpc>
                <a:spcPct val="100000"/>
              </a:lnSpc>
            </a:pPr>
            <a:r>
              <a:rPr lang="en-US" altLang="zh-CN" sz="2700" b="1" spc="300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0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50" dirty="0">
                <a:solidFill>
                  <a:srgbClr val="FEFEFE"/>
                </a:solidFill>
                <a:latin typeface="Times New Roman"/>
                <a:ea typeface="Times New Roman"/>
              </a:rPr>
              <a:t>members?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marL="1321504" hangingPunct="0">
              <a:lnSpc>
                <a:spcPct val="116666"/>
              </a:lnSpc>
            </a:pP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impact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marketing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campaign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processes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recent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times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undeniable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fact.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reason,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encouraging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campaigns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organized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platforms.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YouTube,</a:t>
            </a:r>
            <a:r>
              <a:rPr lang="en-US" altLang="zh-CN" sz="23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Facebook,</a:t>
            </a:r>
            <a:r>
              <a:rPr lang="en-US" altLang="zh-CN" sz="23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64" dirty="0">
                <a:solidFill>
                  <a:srgbClr val="FEFEFE"/>
                </a:solidFill>
                <a:latin typeface="Times New Roman"/>
                <a:ea typeface="Times New Roman"/>
              </a:rPr>
              <a:t>Twitter,</a:t>
            </a:r>
            <a:r>
              <a:rPr lang="en-US" altLang="zh-CN" sz="23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TikTok</a:t>
            </a:r>
            <a:r>
              <a:rPr lang="en-US" altLang="zh-CN" sz="23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ea typeface="Times New Roman"/>
              </a:rPr>
              <a:t>etc.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community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34" dirty="0">
                <a:solidFill>
                  <a:srgbClr val="FEFEFE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5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0" dirty="0">
                <a:solidFill>
                  <a:srgbClr val="FEFEFE"/>
                </a:solidFill>
                <a:latin typeface="Times New Roman"/>
                <a:ea typeface="Times New Roman"/>
              </a:rPr>
              <a:t>created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84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59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0" dirty="0">
                <a:solidFill>
                  <a:srgbClr val="FEFEFE"/>
                </a:solidFill>
                <a:latin typeface="Times New Roman"/>
                <a:ea typeface="Times New Roman"/>
              </a:rPr>
              <a:t>platforms,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5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40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50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25" dirty="0">
                <a:solidFill>
                  <a:srgbClr val="FEFEFE"/>
                </a:solidFill>
                <a:latin typeface="Times New Roman"/>
                <a:ea typeface="Times New Roman"/>
              </a:rPr>
              <a:t>ensured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25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share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groups.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15" dirty="0">
                <a:solidFill>
                  <a:srgbClr val="FEFEFE"/>
                </a:solidFill>
                <a:latin typeface="Times New Roman"/>
                <a:ea typeface="Times New Roman"/>
              </a:rPr>
              <a:t>community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events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4" dirty="0">
                <a:solidFill>
                  <a:srgbClr val="FEFEFE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existing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register,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activities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cycling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collective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trips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0" dirty="0">
                <a:solidFill>
                  <a:srgbClr val="FEFEFE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organized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shared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5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5" dirty="0">
                <a:solidFill>
                  <a:srgbClr val="FEFEFE"/>
                </a:solidFill>
                <a:latin typeface="Times New Roman"/>
                <a:ea typeface="Times New Roman"/>
              </a:rPr>
              <a:t>accounts.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activities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held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media,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effective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communication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ensured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5" dirty="0">
                <a:solidFill>
                  <a:srgbClr val="FEFEFE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5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communication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met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attract</a:t>
            </a:r>
            <a:r>
              <a:rPr lang="en-US" altLang="zh-CN" sz="23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23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structure.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reeform 201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4411979"/>
            <a:ext cx="518159" cy="579120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680"/>
            <a:ext cx="998219" cy="800100"/>
          </a:xfrm>
          <a:prstGeom prst="rect">
            <a:avLst/>
          </a:prstGeom>
        </p:spPr>
      </p:pic>
      <p:pic>
        <p:nvPicPr>
          <p:cNvPr id="205" name="Picture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880" y="6355080"/>
            <a:ext cx="518159" cy="571500"/>
          </a:xfrm>
          <a:prstGeom prst="rect">
            <a:avLst/>
          </a:prstGeom>
        </p:spPr>
      </p:pic>
      <p:pic>
        <p:nvPicPr>
          <p:cNvPr id="206" name="Picture 2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9560" y="8633459"/>
            <a:ext cx="1135380" cy="1074419"/>
          </a:xfrm>
          <a:prstGeom prst="rect">
            <a:avLst/>
          </a:prstGeom>
        </p:spPr>
      </p:pic>
      <p:pic>
        <p:nvPicPr>
          <p:cNvPr id="207" name="Picture 2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80" y="4975860"/>
            <a:ext cx="861060" cy="868680"/>
          </a:xfrm>
          <a:prstGeom prst="rect">
            <a:avLst/>
          </a:prstGeom>
        </p:spPr>
      </p:pic>
      <p:pic>
        <p:nvPicPr>
          <p:cNvPr id="208" name="Picture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4819" y="1859280"/>
            <a:ext cx="960119" cy="1051560"/>
          </a:xfrm>
          <a:prstGeom prst="rect">
            <a:avLst/>
          </a:prstGeom>
        </p:spPr>
      </p:pic>
      <p:pic>
        <p:nvPicPr>
          <p:cNvPr id="209" name="Picture 2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920" y="8199120"/>
            <a:ext cx="541020" cy="868680"/>
          </a:xfrm>
          <a:prstGeom prst="rect">
            <a:avLst/>
          </a:prstGeom>
        </p:spPr>
      </p:pic>
      <p:sp>
        <p:nvSpPr>
          <p:cNvPr id="2" name="TextBox 209"/>
          <p:cNvSpPr txBox="1"/>
          <p:nvPr/>
        </p:nvSpPr>
        <p:spPr>
          <a:xfrm>
            <a:off x="2074953" y="2252945"/>
            <a:ext cx="14150709" cy="6523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265271">
              <a:lnSpc>
                <a:spcPct val="100000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 marL="0" indent="4749864">
              <a:lnSpc>
                <a:spcPct val="100000"/>
              </a:lnSpc>
            </a:pPr>
            <a:r>
              <a:rPr lang="en-US" altLang="zh-CN" sz="53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3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300" b="1" spc="185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</a:p>
          <a:p>
            <a:pPr marL="0">
              <a:lnSpc>
                <a:spcPct val="100000"/>
              </a:lnSpc>
            </a:pPr>
            <a:r>
              <a:rPr lang="en-US" altLang="zh-CN" sz="2700" b="1" spc="300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20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34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2700" b="1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0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40" dirty="0">
                <a:solidFill>
                  <a:srgbClr val="FEFEFE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2700" b="1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spc="250" dirty="0">
                <a:solidFill>
                  <a:srgbClr val="FEFEFE"/>
                </a:solidFill>
                <a:latin typeface="Times New Roman"/>
                <a:ea typeface="Times New Roman"/>
              </a:rPr>
              <a:t>members?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marL="1321504" hangingPunct="0">
              <a:lnSpc>
                <a:spcPct val="116666"/>
              </a:lnSpc>
            </a:pP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Various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agreements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5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faces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known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phenomena,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5" dirty="0">
                <a:solidFill>
                  <a:srgbClr val="FEFEFE"/>
                </a:solidFill>
                <a:latin typeface="Times New Roman"/>
                <a:ea typeface="Times New Roman"/>
              </a:rPr>
              <a:t>sharing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34" dirty="0">
                <a:solidFill>
                  <a:srgbClr val="5CD911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300" b="1" spc="14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325" dirty="0">
                <a:solidFill>
                  <a:srgbClr val="5CD911"/>
                </a:solidFill>
                <a:latin typeface="Times New Roman"/>
                <a:ea typeface="Times New Roman"/>
              </a:rPr>
              <a:t>company</a:t>
            </a:r>
            <a:r>
              <a:rPr lang="en-US" altLang="zh-CN" sz="2300" b="1" spc="15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accounts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cause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significant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members.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75"/>
              </a:lnSpc>
            </a:pPr>
            <a:endParaRPr lang="en-US" dirty="0"/>
          </a:p>
          <a:p>
            <a:pPr marL="582804" hangingPunct="0">
              <a:lnSpc>
                <a:spcPct val="116666"/>
              </a:lnSpc>
            </a:pP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sharing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0" dirty="0">
                <a:solidFill>
                  <a:srgbClr val="FEFEFE"/>
                </a:solidFill>
                <a:latin typeface="Times New Roman"/>
                <a:ea typeface="Times New Roman"/>
              </a:rPr>
              <a:t>tools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315" dirty="0">
                <a:solidFill>
                  <a:srgbClr val="FEFEFE"/>
                </a:solidFill>
                <a:latin typeface="Times New Roman"/>
                <a:ea typeface="Times New Roman"/>
              </a:rPr>
              <a:t>YouTube</a:t>
            </a:r>
            <a:r>
              <a:rPr lang="en-US" altLang="zh-CN" sz="2300" b="1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95" dirty="0">
                <a:solidFill>
                  <a:srgbClr val="FEFEFE"/>
                </a:solidFill>
                <a:latin typeface="Times New Roman"/>
                <a:ea typeface="Times New Roman"/>
              </a:rPr>
              <a:t>TikTok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agreements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150" dirty="0">
                <a:solidFill>
                  <a:srgbClr val="FEFEFE"/>
                </a:solidFill>
                <a:latin typeface="Times New Roman"/>
                <a:ea typeface="Times New Roman"/>
              </a:rPr>
              <a:t>influencers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channel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ea typeface="Times New Roman"/>
              </a:rPr>
              <a:t>travel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ea typeface="Times New Roman"/>
              </a:rPr>
              <a:t>effective,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owners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channels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0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20" dirty="0">
                <a:solidFill>
                  <a:srgbClr val="5CD911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300" b="1" spc="13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40" dirty="0">
                <a:solidFill>
                  <a:srgbClr val="5CD911"/>
                </a:solidFill>
                <a:latin typeface="Times New Roman"/>
                <a:ea typeface="Times New Roman"/>
              </a:rPr>
              <a:t>bikes</a:t>
            </a:r>
            <a:r>
              <a:rPr lang="en-US" altLang="zh-CN" sz="2300" b="1" spc="13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trips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0" dirty="0">
                <a:solidFill>
                  <a:srgbClr val="FEFEFE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15" dirty="0">
                <a:solidFill>
                  <a:srgbClr val="FEFEFE"/>
                </a:solidFill>
                <a:latin typeface="Times New Roman"/>
                <a:ea typeface="Times New Roman"/>
              </a:rPr>
              <a:t>special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coupons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234" dirty="0">
                <a:solidFill>
                  <a:srgbClr val="FEFEFE"/>
                </a:solidFill>
                <a:latin typeface="Times New Roman"/>
                <a:ea typeface="Times New Roman"/>
              </a:rPr>
              <a:t>discount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draws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0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45" dirty="0">
                <a:solidFill>
                  <a:srgbClr val="FEFEFE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watching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9" dirty="0">
                <a:solidFill>
                  <a:srgbClr val="FEFEFE"/>
                </a:solidFill>
                <a:latin typeface="Times New Roman"/>
                <a:ea typeface="Times New Roman"/>
              </a:rPr>
              <a:t>videos.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9" dirty="0">
                <a:solidFill>
                  <a:srgbClr val="FEFEFE"/>
                </a:solidFill>
                <a:latin typeface="Times New Roman"/>
                <a:ea typeface="Times New Roman"/>
              </a:rPr>
              <a:t>Historical,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FEFE"/>
                </a:solidFill>
                <a:latin typeface="Times New Roman"/>
                <a:ea typeface="Times New Roman"/>
              </a:rPr>
              <a:t>cultural,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FEFE"/>
                </a:solidFill>
                <a:latin typeface="Times New Roman"/>
                <a:ea typeface="Times New Roman"/>
              </a:rPr>
              <a:t>touristic,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etc.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Collective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0" dirty="0">
                <a:solidFill>
                  <a:srgbClr val="FEFEFE"/>
                </a:solidFill>
                <a:latin typeface="Times New Roman"/>
                <a:ea typeface="Times New Roman"/>
              </a:rPr>
              <a:t>trips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places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0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5" dirty="0">
                <a:solidFill>
                  <a:srgbClr val="FEFEFE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organized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4" dirty="0">
                <a:solidFill>
                  <a:srgbClr val="FEFEF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channels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shared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15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media,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thus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attracting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attention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11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25" dirty="0">
                <a:solidFill>
                  <a:srgbClr val="FEFEFE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300" spc="11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ea typeface="Times New Roman"/>
              </a:rPr>
              <a:t>users.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320"/>
            <a:ext cx="5562600" cy="516636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2560320"/>
            <a:ext cx="3246120" cy="5166360"/>
          </a:xfrm>
          <a:prstGeom prst="rect">
            <a:avLst/>
          </a:prstGeom>
        </p:spPr>
      </p:pic>
      <p:sp>
        <p:nvSpPr>
          <p:cNvPr id="2" name="Freeform 15"/>
          <p:cNvSpPr/>
          <p:nvPr/>
        </p:nvSpPr>
        <p:spPr>
          <a:xfrm>
            <a:off x="10547350" y="4527550"/>
            <a:ext cx="209550" cy="209550"/>
          </a:xfrm>
          <a:custGeom>
            <a:avLst/>
            <a:gdLst>
              <a:gd name="connsiteX0" fmla="*/ 11929 w 209550"/>
              <a:gd name="connsiteY0" fmla="*/ 6744 h 209550"/>
              <a:gd name="connsiteX1" fmla="*/ 219840 w 209550"/>
              <a:gd name="connsiteY1" fmla="*/ 6744 h 209550"/>
              <a:gd name="connsiteX2" fmla="*/ 219840 w 209550"/>
              <a:gd name="connsiteY2" fmla="*/ 214655 h 209550"/>
              <a:gd name="connsiteX3" fmla="*/ 11929 w 209550"/>
              <a:gd name="connsiteY3" fmla="*/ 214655 h 209550"/>
              <a:gd name="connsiteX4" fmla="*/ 11929 w 209550"/>
              <a:gd name="connsiteY4" fmla="*/ 6744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11929" y="6744"/>
                </a:moveTo>
                <a:lnTo>
                  <a:pt x="219840" y="6744"/>
                </a:lnTo>
                <a:lnTo>
                  <a:pt x="219840" y="214655"/>
                </a:lnTo>
                <a:lnTo>
                  <a:pt x="11929" y="214655"/>
                </a:lnTo>
                <a:lnTo>
                  <a:pt x="11929" y="6744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547350" y="5391150"/>
            <a:ext cx="209550" cy="222250"/>
          </a:xfrm>
          <a:custGeom>
            <a:avLst/>
            <a:gdLst>
              <a:gd name="connsiteX0" fmla="*/ 11929 w 209550"/>
              <a:gd name="connsiteY0" fmla="*/ 17238 h 222250"/>
              <a:gd name="connsiteX1" fmla="*/ 219840 w 209550"/>
              <a:gd name="connsiteY1" fmla="*/ 17238 h 222250"/>
              <a:gd name="connsiteX2" fmla="*/ 219840 w 209550"/>
              <a:gd name="connsiteY2" fmla="*/ 225149 h 222250"/>
              <a:gd name="connsiteX3" fmla="*/ 11929 w 209550"/>
              <a:gd name="connsiteY3" fmla="*/ 225149 h 222250"/>
              <a:gd name="connsiteX4" fmla="*/ 11929 w 209550"/>
              <a:gd name="connsiteY4" fmla="*/ 17238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22250">
                <a:moveTo>
                  <a:pt x="11929" y="17238"/>
                </a:moveTo>
                <a:lnTo>
                  <a:pt x="219840" y="17238"/>
                </a:lnTo>
                <a:lnTo>
                  <a:pt x="219840" y="225149"/>
                </a:lnTo>
                <a:lnTo>
                  <a:pt x="11929" y="225149"/>
                </a:lnTo>
                <a:lnTo>
                  <a:pt x="11929" y="17238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547350" y="6267450"/>
            <a:ext cx="209550" cy="222250"/>
          </a:xfrm>
          <a:custGeom>
            <a:avLst/>
            <a:gdLst>
              <a:gd name="connsiteX0" fmla="*/ 11929 w 209550"/>
              <a:gd name="connsiteY0" fmla="*/ 15027 h 222250"/>
              <a:gd name="connsiteX1" fmla="*/ 219840 w 209550"/>
              <a:gd name="connsiteY1" fmla="*/ 15027 h 222250"/>
              <a:gd name="connsiteX2" fmla="*/ 219840 w 209550"/>
              <a:gd name="connsiteY2" fmla="*/ 222938 h 222250"/>
              <a:gd name="connsiteX3" fmla="*/ 11929 w 209550"/>
              <a:gd name="connsiteY3" fmla="*/ 222938 h 222250"/>
              <a:gd name="connsiteX4" fmla="*/ 11929 w 209550"/>
              <a:gd name="connsiteY4" fmla="*/ 15027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22250">
                <a:moveTo>
                  <a:pt x="11929" y="15027"/>
                </a:moveTo>
                <a:lnTo>
                  <a:pt x="219840" y="15027"/>
                </a:lnTo>
                <a:lnTo>
                  <a:pt x="219840" y="222938"/>
                </a:lnTo>
                <a:lnTo>
                  <a:pt x="11929" y="222938"/>
                </a:lnTo>
                <a:lnTo>
                  <a:pt x="11929" y="1502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547350" y="7143750"/>
            <a:ext cx="209550" cy="209550"/>
          </a:xfrm>
          <a:custGeom>
            <a:avLst/>
            <a:gdLst>
              <a:gd name="connsiteX0" fmla="*/ 11929 w 209550"/>
              <a:gd name="connsiteY0" fmla="*/ 12821 h 209550"/>
              <a:gd name="connsiteX1" fmla="*/ 219840 w 209550"/>
              <a:gd name="connsiteY1" fmla="*/ 12821 h 209550"/>
              <a:gd name="connsiteX2" fmla="*/ 219840 w 209550"/>
              <a:gd name="connsiteY2" fmla="*/ 220733 h 209550"/>
              <a:gd name="connsiteX3" fmla="*/ 11929 w 209550"/>
              <a:gd name="connsiteY3" fmla="*/ 220733 h 209550"/>
              <a:gd name="connsiteX4" fmla="*/ 11929 w 209550"/>
              <a:gd name="connsiteY4" fmla="*/ 12821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11929" y="12821"/>
                </a:moveTo>
                <a:lnTo>
                  <a:pt x="219840" y="12821"/>
                </a:lnTo>
                <a:lnTo>
                  <a:pt x="219840" y="220733"/>
                </a:lnTo>
                <a:lnTo>
                  <a:pt x="11929" y="220733"/>
                </a:lnTo>
                <a:lnTo>
                  <a:pt x="11929" y="12821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820150" y="2254250"/>
            <a:ext cx="628650" cy="628650"/>
          </a:xfrm>
          <a:custGeom>
            <a:avLst/>
            <a:gdLst>
              <a:gd name="connsiteX0" fmla="*/ 634407 w 628650"/>
              <a:gd name="connsiteY0" fmla="*/ 634682 h 628650"/>
              <a:gd name="connsiteX1" fmla="*/ 13106 w 628650"/>
              <a:gd name="connsiteY1" fmla="*/ 634682 h 628650"/>
              <a:gd name="connsiteX2" fmla="*/ 13106 w 628650"/>
              <a:gd name="connsiteY2" fmla="*/ 13380 h 628650"/>
              <a:gd name="connsiteX3" fmla="*/ 634407 w 628650"/>
              <a:gd name="connsiteY3" fmla="*/ 13380 h 628650"/>
              <a:gd name="connsiteX4" fmla="*/ 634407 w 628650"/>
              <a:gd name="connsiteY4" fmla="*/ 63468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4407" y="634682"/>
                </a:moveTo>
                <a:lnTo>
                  <a:pt x="13106" y="634682"/>
                </a:lnTo>
                <a:lnTo>
                  <a:pt x="13106" y="13380"/>
                </a:lnTo>
                <a:lnTo>
                  <a:pt x="634407" y="13380"/>
                </a:lnTo>
                <a:lnTo>
                  <a:pt x="634407" y="63468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190750" y="7054850"/>
            <a:ext cx="1149350" cy="1162050"/>
          </a:xfrm>
          <a:custGeom>
            <a:avLst/>
            <a:gdLst>
              <a:gd name="connsiteX0" fmla="*/ 1160751 w 1149350"/>
              <a:gd name="connsiteY0" fmla="*/ 1166875 h 1162050"/>
              <a:gd name="connsiteX1" fmla="*/ 7735 w 1149350"/>
              <a:gd name="connsiteY1" fmla="*/ 1166875 h 1162050"/>
              <a:gd name="connsiteX2" fmla="*/ 7735 w 1149350"/>
              <a:gd name="connsiteY2" fmla="*/ 13859 h 1162050"/>
              <a:gd name="connsiteX3" fmla="*/ 1160751 w 1149350"/>
              <a:gd name="connsiteY3" fmla="*/ 13859 h 1162050"/>
              <a:gd name="connsiteX4" fmla="*/ 1160751 w 1149350"/>
              <a:gd name="connsiteY4" fmla="*/ 1166875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350" h="1162050">
                <a:moveTo>
                  <a:pt x="1160751" y="1166875"/>
                </a:moveTo>
                <a:lnTo>
                  <a:pt x="7735" y="1166875"/>
                </a:lnTo>
                <a:lnTo>
                  <a:pt x="7735" y="13859"/>
                </a:lnTo>
                <a:lnTo>
                  <a:pt x="1160751" y="13859"/>
                </a:lnTo>
                <a:lnTo>
                  <a:pt x="1160751" y="116687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632460"/>
            <a:ext cx="990600" cy="807720"/>
          </a:xfrm>
          <a:prstGeom prst="rect">
            <a:avLst/>
          </a:prstGeom>
        </p:spPr>
      </p:pic>
      <p:sp>
        <p:nvSpPr>
          <p:cNvPr id="3" name="Freeform 22"/>
          <p:cNvSpPr/>
          <p:nvPr/>
        </p:nvSpPr>
        <p:spPr>
          <a:xfrm>
            <a:off x="10547350" y="8197850"/>
            <a:ext cx="209550" cy="209550"/>
          </a:xfrm>
          <a:custGeom>
            <a:avLst/>
            <a:gdLst>
              <a:gd name="connsiteX0" fmla="*/ 11929 w 209550"/>
              <a:gd name="connsiteY0" fmla="*/ 8400 h 209550"/>
              <a:gd name="connsiteX1" fmla="*/ 219840 w 209550"/>
              <a:gd name="connsiteY1" fmla="*/ 8400 h 209550"/>
              <a:gd name="connsiteX2" fmla="*/ 219840 w 209550"/>
              <a:gd name="connsiteY2" fmla="*/ 216311 h 209550"/>
              <a:gd name="connsiteX3" fmla="*/ 11929 w 209550"/>
              <a:gd name="connsiteY3" fmla="*/ 216311 h 209550"/>
              <a:gd name="connsiteX4" fmla="*/ 11929 w 209550"/>
              <a:gd name="connsiteY4" fmla="*/ 840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11929" y="8400"/>
                </a:moveTo>
                <a:lnTo>
                  <a:pt x="219840" y="8400"/>
                </a:lnTo>
                <a:lnTo>
                  <a:pt x="219840" y="216311"/>
                </a:lnTo>
                <a:lnTo>
                  <a:pt x="11929" y="216311"/>
                </a:lnTo>
                <a:lnTo>
                  <a:pt x="11929" y="8400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0559279" y="2550448"/>
            <a:ext cx="3743996" cy="6004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İ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İ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39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500" spc="740" dirty="0">
                <a:solidFill>
                  <a:srgbClr val="FEFEFE"/>
                </a:solidFill>
                <a:latin typeface="Times New Roman"/>
                <a:ea typeface="Times New Roman"/>
              </a:rPr>
              <a:t>CONT</a:t>
            </a:r>
            <a:r>
              <a:rPr lang="en-US" altLang="zh-CN" sz="4500" spc="730" dirty="0">
                <a:solidFill>
                  <a:srgbClr val="FEFEFE"/>
                </a:solidFill>
                <a:latin typeface="Times New Roman"/>
                <a:ea typeface="Times New Roman"/>
              </a:rPr>
              <a:t>ENTS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94"/>
              </a:lnSpc>
            </a:pPr>
            <a:endParaRPr lang="en-US" dirty="0"/>
          </a:p>
          <a:p>
            <a:pPr marL="492014" hangingPunct="0">
              <a:lnSpc>
                <a:spcPct val="260416"/>
              </a:lnSpc>
            </a:pPr>
            <a:r>
              <a:rPr lang="en-US" altLang="zh-CN" sz="2200" spc="195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200" spc="-23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20" dirty="0">
                <a:solidFill>
                  <a:srgbClr val="FEFEFE"/>
                </a:solidFill>
                <a:latin typeface="Times New Roman"/>
                <a:ea typeface="Times New Roman"/>
              </a:rPr>
              <a:t>Purpose</a:t>
            </a:r>
            <a:r>
              <a:rPr lang="en-US" altLang="zh-CN" sz="22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23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-22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00" dirty="0">
                <a:solidFill>
                  <a:srgbClr val="FEFEFE"/>
                </a:solidFill>
                <a:latin typeface="Times New Roman"/>
                <a:ea typeface="Times New Roman"/>
              </a:rPr>
              <a:t>Questions</a:t>
            </a:r>
            <a:r>
              <a:rPr lang="en-US" altLang="zh-CN" sz="22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spc="104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200" spc="4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39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 marL="492014" hangingPunct="0">
              <a:lnSpc>
                <a:spcPct val="116250"/>
              </a:lnSpc>
            </a:pPr>
            <a:r>
              <a:rPr lang="en-US" altLang="zh-CN" sz="2200" spc="104" dirty="0">
                <a:solidFill>
                  <a:srgbClr val="FEFEFE"/>
                </a:solidFill>
                <a:latin typeface="Times New Roman"/>
                <a:ea typeface="Times New Roman"/>
              </a:rPr>
              <a:t>FInal</a:t>
            </a:r>
            <a:r>
              <a:rPr lang="en-US" altLang="zh-CN" sz="2200" spc="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14" dirty="0">
                <a:solidFill>
                  <a:srgbClr val="FEFEFE"/>
                </a:solidFill>
                <a:latin typeface="Times New Roman"/>
                <a:ea typeface="Times New Roman"/>
              </a:rPr>
              <a:t>ConclusIon</a:t>
            </a:r>
            <a:r>
              <a:rPr lang="en-US" altLang="zh-CN" sz="22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2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89" dirty="0">
                <a:solidFill>
                  <a:srgbClr val="FEFEFE"/>
                </a:solidFill>
                <a:latin typeface="Times New Roman"/>
                <a:ea typeface="Times New Roman"/>
              </a:rPr>
              <a:t>Recommenda</a:t>
            </a:r>
            <a:r>
              <a:rPr lang="en-US" altLang="zh-CN" sz="2200" spc="185" dirty="0">
                <a:solidFill>
                  <a:srgbClr val="FEFEFE"/>
                </a:solidFill>
                <a:latin typeface="Times New Roman"/>
                <a:ea typeface="Times New Roman"/>
              </a:rPr>
              <a:t>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5"/>
              </a:lnSpc>
            </a:pPr>
            <a:endParaRPr lang="en-US" dirty="0"/>
          </a:p>
          <a:p>
            <a:pPr marL="0" indent="492014">
              <a:lnSpc>
                <a:spcPct val="113333"/>
              </a:lnSpc>
            </a:pPr>
            <a:r>
              <a:rPr lang="en-US" altLang="zh-CN" sz="2200" spc="139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200" spc="3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60" dirty="0">
                <a:solidFill>
                  <a:srgbClr val="FEFEFE"/>
                </a:solidFill>
                <a:latin typeface="Times New Roman"/>
                <a:ea typeface="Times New Roman"/>
              </a:rPr>
              <a:t>Resources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10"/>
          <p:cNvSpPr/>
          <p:nvPr/>
        </p:nvSpPr>
        <p:spPr>
          <a:xfrm>
            <a:off x="0" y="2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02240" cy="10287000"/>
          </a:xfrm>
          <a:prstGeom prst="rect">
            <a:avLst/>
          </a:prstGeom>
        </p:spPr>
      </p:pic>
      <p:pic>
        <p:nvPicPr>
          <p:cNvPr id="213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019" y="868680"/>
            <a:ext cx="998219" cy="807720"/>
          </a:xfrm>
          <a:prstGeom prst="rect">
            <a:avLst/>
          </a:prstGeom>
        </p:spPr>
      </p:pic>
      <p:pic>
        <p:nvPicPr>
          <p:cNvPr id="214" name="Picture 2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160" y="3611879"/>
            <a:ext cx="1341120" cy="3314700"/>
          </a:xfrm>
          <a:prstGeom prst="rect">
            <a:avLst/>
          </a:prstGeom>
        </p:spPr>
      </p:pic>
      <p:sp>
        <p:nvSpPr>
          <p:cNvPr id="2" name="TextBox 214"/>
          <p:cNvSpPr txBox="1"/>
          <p:nvPr/>
        </p:nvSpPr>
        <p:spPr>
          <a:xfrm>
            <a:off x="11215767" y="1848128"/>
            <a:ext cx="6749669" cy="4787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6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3500" spc="434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35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459" dirty="0">
                <a:solidFill>
                  <a:srgbClr val="FEFEFE"/>
                </a:solidFill>
                <a:latin typeface="Times New Roman"/>
                <a:ea typeface="Times New Roman"/>
              </a:rPr>
              <a:t>RESOURCES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89"/>
              </a:lnSpc>
            </a:pPr>
            <a:endParaRPr lang="en-US" dirty="0"/>
          </a:p>
          <a:p>
            <a:pPr marL="0" indent="1089391">
              <a:lnSpc>
                <a:spcPct val="114999"/>
              </a:lnSpc>
            </a:pPr>
            <a:r>
              <a:rPr lang="en-US" altLang="zh-CN" sz="2000" spc="94" dirty="0">
                <a:solidFill>
                  <a:srgbClr val="FEFEFE"/>
                </a:solidFill>
                <a:latin typeface="Times New Roman"/>
                <a:ea typeface="Times New Roman"/>
              </a:rPr>
              <a:t>Github.com/</a:t>
            </a:r>
            <a:r>
              <a:rPr lang="en-US" altLang="zh-CN" sz="2000" spc="94" dirty="0">
                <a:solidFill>
                  <a:srgbClr val="FEFEFE"/>
                </a:solidFill>
                <a:latin typeface="Times New Roman"/>
                <a:ea typeface="Times New Roman"/>
                <a:hlinkClick r:id="rId5"/>
              </a:rPr>
              <a:t>Cyclistic_Bike_Sh</a:t>
            </a:r>
            <a:r>
              <a:rPr lang="en-US" altLang="zh-CN" sz="2000" spc="89" dirty="0">
                <a:solidFill>
                  <a:srgbClr val="FEFEFE"/>
                </a:solidFill>
                <a:latin typeface="Times New Roman"/>
                <a:ea typeface="Times New Roman"/>
                <a:hlinkClick r:id="" action="ppaction://noaction"/>
              </a:rPr>
              <a:t>are_Data_Analysis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0"/>
              </a:lnSpc>
            </a:pPr>
            <a:endParaRPr lang="en-US" dirty="0"/>
          </a:p>
          <a:p>
            <a:pPr marL="0" indent="1089391">
              <a:lnSpc>
                <a:spcPct val="114999"/>
              </a:lnSpc>
            </a:pPr>
            <a:r>
              <a:rPr lang="en-US" altLang="zh-CN" sz="2000" u="sng" spc="104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6"/>
              </a:rPr>
              <a:t>Kaggle/Cyclistic</a:t>
            </a:r>
            <a:r>
              <a:rPr lang="en-US" altLang="zh-CN" sz="2000" u="sng" spc="6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1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5"/>
              </a:rPr>
              <a:t>Bike-Share</a:t>
            </a:r>
            <a:r>
              <a:rPr lang="en-US" altLang="zh-CN" sz="2000" u="sng" spc="7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2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5"/>
              </a:rPr>
              <a:t>Capstone</a:t>
            </a:r>
            <a:r>
              <a:rPr lang="en-US" altLang="zh-CN" sz="2000" u="sng" spc="6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0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</a:rPr>
              <a:t>Project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25"/>
              </a:lnSpc>
            </a:pPr>
            <a:endParaRPr lang="en-US" dirty="0"/>
          </a:p>
          <a:p>
            <a:pPr marL="0" indent="1089391">
              <a:lnSpc>
                <a:spcPct val="114999"/>
              </a:lnSpc>
            </a:pPr>
            <a:r>
              <a:rPr lang="en-US" altLang="zh-CN" sz="2000" u="sng" spc="114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5"/>
              </a:rPr>
              <a:t>Tableau/Cyclistic</a:t>
            </a:r>
            <a:r>
              <a:rPr lang="en-US" altLang="zh-CN" sz="2000" u="sng" spc="6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2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5"/>
              </a:rPr>
              <a:t>Bike-Share</a:t>
            </a:r>
            <a:r>
              <a:rPr lang="en-US" altLang="zh-CN" sz="2000" u="sng" spc="6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2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  <a:hlinkClick r:id="rId5"/>
              </a:rPr>
              <a:t>Capstone</a:t>
            </a:r>
            <a:r>
              <a:rPr lang="en-US" altLang="zh-CN" sz="2000" u="sng" spc="69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altLang="zh-CN" sz="2000" u="sng" spc="114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ea typeface="Times New Roman"/>
              </a:rPr>
              <a:t>Project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216"/>
          <p:cNvSpPr txBox="1"/>
          <p:nvPr/>
        </p:nvSpPr>
        <p:spPr>
          <a:xfrm>
            <a:off x="3053208" y="5485145"/>
            <a:ext cx="12308526" cy="2314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250"/>
              </a:lnSpc>
            </a:pPr>
            <a:r>
              <a:rPr lang="en-US" altLang="zh-CN" sz="15000" b="1" spc="395" dirty="0">
                <a:solidFill>
                  <a:srgbClr val="FEFEFE"/>
                </a:solidFill>
                <a:latin typeface="Times New Roman"/>
                <a:ea typeface="Times New Roman"/>
              </a:rPr>
              <a:t>THANK</a:t>
            </a:r>
            <a:r>
              <a:rPr lang="en-US" altLang="zh-CN" sz="15000" b="1" spc="6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5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7596427" y="7889216"/>
            <a:ext cx="3222076" cy="3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583"/>
              </a:lnSpc>
              <a:tabLst>
                <a:tab pos="1705554" algn="l"/>
              </a:tabLst>
            </a:pP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100" spc="6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H	I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100" spc="80" dirty="0">
                <a:solidFill>
                  <a:srgbClr val="5CD91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100" dirty="0">
                <a:solidFill>
                  <a:srgbClr val="5CD911"/>
                </a:solidFill>
                <a:latin typeface="Times New Roman"/>
                <a:ea typeface="Times New Roman"/>
              </a:rPr>
              <a:t>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320" y="2430780"/>
            <a:ext cx="5013960" cy="4998720"/>
          </a:xfrm>
          <a:prstGeom prst="rect">
            <a:avLst/>
          </a:prstGeom>
        </p:spPr>
      </p:pic>
      <p:sp>
        <p:nvSpPr>
          <p:cNvPr id="2" name="Freeform 26"/>
          <p:cNvSpPr/>
          <p:nvPr/>
        </p:nvSpPr>
        <p:spPr>
          <a:xfrm>
            <a:off x="11449050" y="1797050"/>
            <a:ext cx="6267450" cy="6267450"/>
          </a:xfrm>
          <a:custGeom>
            <a:avLst/>
            <a:gdLst>
              <a:gd name="connsiteX0" fmla="*/ 12187 w 6267450"/>
              <a:gd name="connsiteY0" fmla="*/ 7985 h 6267450"/>
              <a:gd name="connsiteX1" fmla="*/ 6275317 w 6267450"/>
              <a:gd name="connsiteY1" fmla="*/ 7985 h 6267450"/>
              <a:gd name="connsiteX2" fmla="*/ 6275317 w 6267450"/>
              <a:gd name="connsiteY2" fmla="*/ 6271114 h 6267450"/>
              <a:gd name="connsiteX3" fmla="*/ 12187 w 6267450"/>
              <a:gd name="connsiteY3" fmla="*/ 6271114 h 6267450"/>
              <a:gd name="connsiteX4" fmla="*/ 12187 w 6267450"/>
              <a:gd name="connsiteY4" fmla="*/ 7985 h 626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267450">
                <a:moveTo>
                  <a:pt x="12187" y="7985"/>
                </a:moveTo>
                <a:lnTo>
                  <a:pt x="6275317" y="7985"/>
                </a:lnTo>
                <a:lnTo>
                  <a:pt x="6275317" y="6271114"/>
                </a:lnTo>
                <a:lnTo>
                  <a:pt x="12187" y="6271114"/>
                </a:lnTo>
                <a:lnTo>
                  <a:pt x="12187" y="798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6935450" y="7639050"/>
            <a:ext cx="628650" cy="628650"/>
          </a:xfrm>
          <a:custGeom>
            <a:avLst/>
            <a:gdLst>
              <a:gd name="connsiteX0" fmla="*/ 634407 w 628650"/>
              <a:gd name="connsiteY0" fmla="*/ 634956 h 628650"/>
              <a:gd name="connsiteX1" fmla="*/ 13106 w 628650"/>
              <a:gd name="connsiteY1" fmla="*/ 634956 h 628650"/>
              <a:gd name="connsiteX2" fmla="*/ 13106 w 628650"/>
              <a:gd name="connsiteY2" fmla="*/ 13654 h 628650"/>
              <a:gd name="connsiteX3" fmla="*/ 634407 w 628650"/>
              <a:gd name="connsiteY3" fmla="*/ 13654 h 628650"/>
              <a:gd name="connsiteX4" fmla="*/ 634407 w 628650"/>
              <a:gd name="connsiteY4" fmla="*/ 634956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4407" y="634956"/>
                </a:moveTo>
                <a:lnTo>
                  <a:pt x="13106" y="634956"/>
                </a:lnTo>
                <a:lnTo>
                  <a:pt x="13106" y="13654"/>
                </a:lnTo>
                <a:lnTo>
                  <a:pt x="634407" y="13654"/>
                </a:lnTo>
                <a:lnTo>
                  <a:pt x="634407" y="634956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925050" y="1250950"/>
            <a:ext cx="1149350" cy="1162050"/>
          </a:xfrm>
          <a:custGeom>
            <a:avLst/>
            <a:gdLst>
              <a:gd name="connsiteX0" fmla="*/ 1161588 w 1149350"/>
              <a:gd name="connsiteY0" fmla="*/ 1164801 h 1162050"/>
              <a:gd name="connsiteX1" fmla="*/ 8573 w 1149350"/>
              <a:gd name="connsiteY1" fmla="*/ 1164801 h 1162050"/>
              <a:gd name="connsiteX2" fmla="*/ 8573 w 1149350"/>
              <a:gd name="connsiteY2" fmla="*/ 11785 h 1162050"/>
              <a:gd name="connsiteX3" fmla="*/ 1161588 w 1149350"/>
              <a:gd name="connsiteY3" fmla="*/ 11785 h 1162050"/>
              <a:gd name="connsiteX4" fmla="*/ 1161588 w 1149350"/>
              <a:gd name="connsiteY4" fmla="*/ 1164801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350" h="1162050">
                <a:moveTo>
                  <a:pt x="1161588" y="1164801"/>
                </a:moveTo>
                <a:lnTo>
                  <a:pt x="8573" y="1164801"/>
                </a:lnTo>
                <a:lnTo>
                  <a:pt x="8573" y="11785"/>
                </a:lnTo>
                <a:lnTo>
                  <a:pt x="1161588" y="11785"/>
                </a:lnTo>
                <a:lnTo>
                  <a:pt x="1161588" y="1164801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60" y="1021080"/>
            <a:ext cx="998219" cy="80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980" y="6675120"/>
            <a:ext cx="960119" cy="195072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880" y="6812280"/>
            <a:ext cx="1775460" cy="1676400"/>
          </a:xfrm>
          <a:prstGeom prst="rect">
            <a:avLst/>
          </a:prstGeom>
        </p:spPr>
      </p:pic>
      <p:sp>
        <p:nvSpPr>
          <p:cNvPr id="3" name="TextBox 32"/>
          <p:cNvSpPr txBox="1"/>
          <p:nvPr/>
        </p:nvSpPr>
        <p:spPr>
          <a:xfrm>
            <a:off x="1560356" y="2387872"/>
            <a:ext cx="9790671" cy="419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1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600" spc="600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4600" spc="1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600" spc="625" dirty="0">
                <a:solidFill>
                  <a:srgbClr val="FEFEFE"/>
                </a:solidFill>
                <a:latin typeface="Times New Roman"/>
                <a:ea typeface="Times New Roman"/>
              </a:rPr>
              <a:t>PURPOSE</a:t>
            </a:r>
          </a:p>
          <a:p>
            <a:pPr>
              <a:lnSpc>
                <a:spcPts val="1710"/>
              </a:lnSpc>
            </a:pPr>
            <a:endParaRPr lang="en-US" dirty="0"/>
          </a:p>
          <a:p>
            <a:pPr marL="0" hangingPunct="0">
              <a:lnSpc>
                <a:spcPct val="113750"/>
              </a:lnSpc>
            </a:pP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includes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data-based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decision-making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scenario.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9" dirty="0">
                <a:solidFill>
                  <a:srgbClr val="FEFEFE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0" dirty="0">
                <a:solidFill>
                  <a:srgbClr val="FEFEFE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65" dirty="0">
                <a:solidFill>
                  <a:srgbClr val="FEFEFE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9" dirty="0">
                <a:solidFill>
                  <a:srgbClr val="FEFEFE"/>
                </a:solidFill>
                <a:latin typeface="Times New Roman"/>
                <a:ea typeface="Times New Roman"/>
              </a:rPr>
              <a:t>analyzed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4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09" dirty="0">
                <a:solidFill>
                  <a:srgbClr val="FEFEFE"/>
                </a:solidFill>
                <a:latin typeface="Times New Roman"/>
                <a:ea typeface="Times New Roman"/>
              </a:rPr>
              <a:t>analyzed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5" dirty="0">
                <a:solidFill>
                  <a:srgbClr val="FEFEFE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identify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29" dirty="0">
                <a:solidFill>
                  <a:srgbClr val="FEFEFE"/>
                </a:solidFill>
                <a:latin typeface="Times New Roman"/>
                <a:ea typeface="Times New Roman"/>
              </a:rPr>
              <a:t>company's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54" dirty="0">
                <a:solidFill>
                  <a:srgbClr val="FEFEFE"/>
                </a:solidFill>
                <a:latin typeface="Times New Roman"/>
                <a:ea typeface="Times New Roman"/>
              </a:rPr>
              <a:t>upcoming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15" dirty="0">
                <a:solidFill>
                  <a:srgbClr val="FEFEFE"/>
                </a:solidFill>
                <a:latin typeface="Times New Roman"/>
                <a:ea typeface="Times New Roman"/>
              </a:rPr>
              <a:t>marketing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45" dirty="0">
                <a:solidFill>
                  <a:srgbClr val="FEFEFE"/>
                </a:solidFill>
                <a:latin typeface="Times New Roman"/>
                <a:ea typeface="Times New Roman"/>
              </a:rPr>
              <a:t>campaign</a:t>
            </a:r>
            <a:r>
              <a:rPr lang="en-US" altLang="zh-CN" sz="23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40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tre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nds.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Insights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15" dirty="0">
                <a:solidFill>
                  <a:srgbClr val="FEFEFE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evaluated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0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5" dirty="0">
                <a:solidFill>
                  <a:srgbClr val="FEFEFE"/>
                </a:solidFill>
                <a:latin typeface="Times New Roman"/>
                <a:ea typeface="Times New Roman"/>
              </a:rPr>
              <a:t>enable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70" dirty="0">
                <a:solidFill>
                  <a:srgbClr val="FEFEF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23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84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</a:p>
          <a:p>
            <a:pPr marL="0">
              <a:lnSpc>
                <a:spcPct val="102916"/>
              </a:lnSpc>
              <a:spcBef>
                <a:spcPts val="304"/>
              </a:spcBef>
            </a:pP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temporarily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0" dirty="0">
                <a:solidFill>
                  <a:srgbClr val="FEFEFE"/>
                </a:solidFill>
                <a:latin typeface="Times New Roman"/>
                <a:ea typeface="Times New Roman"/>
              </a:rPr>
              <a:t>switch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5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3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95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329" dirty="0">
                <a:solidFill>
                  <a:srgbClr val="FEFEFE"/>
                </a:solidFill>
                <a:latin typeface="Times New Roman"/>
                <a:ea typeface="Times New Roman"/>
              </a:rPr>
              <a:t>membership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65" dirty="0">
                <a:solidFill>
                  <a:srgbClr val="FEFEFE"/>
                </a:solidFill>
                <a:latin typeface="Times New Roman"/>
                <a:ea typeface="Times New Roman"/>
              </a:rPr>
              <a:t>plan.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91412" y="8481421"/>
            <a:ext cx="13294895" cy="991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  <a:tabLst>
                <a:tab pos="3179467" algn="l"/>
                <a:tab pos="11497936" algn="l"/>
              </a:tabLst>
            </a:pPr>
            <a:r>
              <a:rPr lang="en-US" altLang="zh-CN" sz="5850" spc="-1719" dirty="0">
                <a:solidFill>
                  <a:srgbClr val="B2CBFE"/>
                </a:solidFill>
                <a:latin typeface="Times New Roman"/>
                <a:ea typeface="Times New Roman"/>
              </a:rPr>
              <a:t>CASUAL	</a:t>
            </a:r>
            <a:r>
              <a:rPr lang="en-US" altLang="zh-CN" sz="5850" spc="-1694" dirty="0">
                <a:solidFill>
                  <a:srgbClr val="B2CBFE"/>
                </a:solidFill>
                <a:latin typeface="Times New Roman"/>
                <a:ea typeface="Times New Roman"/>
              </a:rPr>
              <a:t>MEMBER	</a:t>
            </a:r>
            <a:r>
              <a:rPr lang="en-US" altLang="zh-CN" sz="1400" spc="94" dirty="0">
                <a:solidFill>
                  <a:srgbClr val="FEFEFE"/>
                </a:solidFill>
                <a:latin typeface="Times New Roman"/>
                <a:ea typeface="Times New Roman"/>
              </a:rPr>
              <a:t>Presentation</a:t>
            </a:r>
            <a:r>
              <a:rPr lang="en-US" altLang="zh-CN" sz="1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10" dirty="0">
                <a:solidFill>
                  <a:srgbClr val="FEFEFE"/>
                </a:solidFill>
                <a:latin typeface="Times New Roman"/>
                <a:ea typeface="Times New Roman"/>
              </a:rPr>
              <a:t>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4"/>
          <p:cNvSpPr/>
          <p:nvPr/>
        </p:nvSpPr>
        <p:spPr>
          <a:xfrm>
            <a:off x="0" y="13650"/>
            <a:ext cx="18288000" cy="10286996"/>
          </a:xfrm>
          <a:custGeom>
            <a:avLst/>
            <a:gdLst>
              <a:gd name="connsiteX0" fmla="*/ 0 w 18288000"/>
              <a:gd name="connsiteY0" fmla="*/ 0 h 10286996"/>
              <a:gd name="connsiteX1" fmla="*/ 18288000 w 18288000"/>
              <a:gd name="connsiteY1" fmla="*/ 0 h 10286996"/>
              <a:gd name="connsiteX2" fmla="*/ 18288000 w 18288000"/>
              <a:gd name="connsiteY2" fmla="*/ 10286996 h 10286996"/>
              <a:gd name="connsiteX3" fmla="*/ 0 w 18288000"/>
              <a:gd name="connsiteY3" fmla="*/ 10286996 h 10286996"/>
              <a:gd name="connsiteX4" fmla="*/ 0 w 18288000"/>
              <a:gd name="connsiteY4" fmla="*/ 0 h 1028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6">
                <a:moveTo>
                  <a:pt x="0" y="0"/>
                </a:moveTo>
                <a:lnTo>
                  <a:pt x="18288000" y="0"/>
                </a:lnTo>
                <a:lnTo>
                  <a:pt x="18288000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2316480"/>
            <a:ext cx="2522220" cy="2514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3998794"/>
            <a:ext cx="3627120" cy="323258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" y="868680"/>
            <a:ext cx="998219" cy="800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380" y="4175760"/>
            <a:ext cx="502920" cy="3535679"/>
          </a:xfrm>
          <a:prstGeom prst="rect">
            <a:avLst/>
          </a:prstGeom>
        </p:spPr>
      </p:pic>
      <p:sp>
        <p:nvSpPr>
          <p:cNvPr id="4" name="TextBox 43"/>
          <p:cNvSpPr txBox="1"/>
          <p:nvPr/>
        </p:nvSpPr>
        <p:spPr>
          <a:xfrm>
            <a:off x="9144000" y="2253724"/>
            <a:ext cx="8640863" cy="5580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704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5000" spc="79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0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0" spc="755" dirty="0">
                <a:solidFill>
                  <a:srgbClr val="FEFEFE"/>
                </a:solidFill>
                <a:latin typeface="Times New Roman"/>
                <a:ea typeface="Times New Roman"/>
              </a:rPr>
              <a:t>QUESTIONS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9"/>
              </a:lnSpc>
            </a:pPr>
            <a:endParaRPr lang="en-US" dirty="0"/>
          </a:p>
          <a:p>
            <a:pPr marL="0" indent="838903">
              <a:lnSpc>
                <a:spcPct val="102916"/>
              </a:lnSpc>
            </a:pPr>
            <a:r>
              <a:rPr lang="en-US" altLang="zh-CN" sz="2500" spc="455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54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09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70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4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9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65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20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</a:p>
          <a:p>
            <a:pPr marL="0" indent="2531227">
              <a:lnSpc>
                <a:spcPct val="102916"/>
              </a:lnSpc>
              <a:spcBef>
                <a:spcPts val="359"/>
              </a:spcBef>
            </a:pPr>
            <a:r>
              <a:rPr lang="en-US" altLang="zh-CN" sz="2500" spc="234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500" spc="15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9" dirty="0">
                <a:solidFill>
                  <a:srgbClr val="FEFEFE"/>
                </a:solidFill>
                <a:latin typeface="Times New Roman"/>
                <a:ea typeface="Times New Roman"/>
              </a:rPr>
              <a:t>bikes</a:t>
            </a:r>
            <a:r>
              <a:rPr lang="en-US" altLang="zh-CN" sz="2500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34" dirty="0">
                <a:solidFill>
                  <a:srgbClr val="FEFEFE"/>
                </a:solidFill>
                <a:latin typeface="Times New Roman"/>
                <a:ea typeface="Times New Roman"/>
              </a:rPr>
              <a:t>differently?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10"/>
              </a:lnSpc>
            </a:pPr>
            <a:endParaRPr lang="en-US" dirty="0"/>
          </a:p>
          <a:p>
            <a:pPr marL="0" indent="970873">
              <a:lnSpc>
                <a:spcPct val="102916"/>
              </a:lnSpc>
            </a:pPr>
            <a:r>
              <a:rPr lang="en-US" altLang="zh-CN" sz="2500" spc="425" dirty="0">
                <a:solidFill>
                  <a:srgbClr val="FEFEFE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25" dirty="0">
                <a:solidFill>
                  <a:srgbClr val="FEFEFE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75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45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34" dirty="0">
                <a:solidFill>
                  <a:srgbClr val="FEFEFE"/>
                </a:solidFill>
                <a:latin typeface="Times New Roman"/>
                <a:ea typeface="Times New Roman"/>
              </a:rPr>
              <a:t>buy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9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90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</a:p>
          <a:p>
            <a:pPr marL="0" indent="3486515">
              <a:lnSpc>
                <a:spcPct val="102916"/>
              </a:lnSpc>
              <a:spcBef>
                <a:spcPts val="359"/>
              </a:spcBef>
            </a:pPr>
            <a:r>
              <a:rPr lang="en-US" altLang="zh-CN" sz="2500" spc="350" dirty="0">
                <a:solidFill>
                  <a:srgbClr val="FEFEFE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2500" spc="345" dirty="0">
                <a:solidFill>
                  <a:srgbClr val="FEFEFE"/>
                </a:solidFill>
                <a:latin typeface="Times New Roman"/>
                <a:ea typeface="Times New Roman"/>
              </a:rPr>
              <a:t>emberships?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10"/>
              </a:lnSpc>
            </a:pPr>
            <a:endParaRPr lang="en-US" dirty="0"/>
          </a:p>
          <a:p>
            <a:pPr marL="0" indent="838903">
              <a:lnSpc>
                <a:spcPct val="102916"/>
              </a:lnSpc>
            </a:pPr>
            <a:r>
              <a:rPr lang="en-US" altLang="zh-CN" sz="2500" spc="419" dirty="0">
                <a:solidFill>
                  <a:srgbClr val="FEFEF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00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4" dirty="0">
                <a:solidFill>
                  <a:srgbClr val="FEFEFE"/>
                </a:solidFill>
                <a:latin typeface="Times New Roman"/>
                <a:ea typeface="Times New Roman"/>
              </a:rPr>
              <a:t>Cyclistic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95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34" dirty="0">
                <a:solidFill>
                  <a:srgbClr val="FEFEFE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2500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20" dirty="0">
                <a:solidFill>
                  <a:srgbClr val="FEFEFE"/>
                </a:solidFill>
                <a:latin typeface="Times New Roman"/>
                <a:ea typeface="Times New Roman"/>
              </a:rPr>
              <a:t>media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54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65" dirty="0">
                <a:solidFill>
                  <a:srgbClr val="FEFEFE"/>
                </a:solidFill>
                <a:latin typeface="Times New Roman"/>
                <a:ea typeface="Times New Roman"/>
              </a:rPr>
              <a:t>influence</a:t>
            </a:r>
          </a:p>
          <a:p>
            <a:pPr marL="0" indent="1984135">
              <a:lnSpc>
                <a:spcPct val="102916"/>
              </a:lnSpc>
              <a:spcBef>
                <a:spcPts val="359"/>
              </a:spcBef>
            </a:pPr>
            <a:r>
              <a:rPr lang="en-US" altLang="zh-CN" sz="2500" spc="284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500" spc="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65" dirty="0">
                <a:solidFill>
                  <a:srgbClr val="FEFEFE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279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59" dirty="0">
                <a:solidFill>
                  <a:srgbClr val="FEFEFE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2500" spc="17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500" spc="354" dirty="0">
                <a:solidFill>
                  <a:srgbClr val="FEFEFE"/>
                </a:solidFill>
                <a:latin typeface="Times New Roman"/>
                <a:ea typeface="Times New Roman"/>
              </a:rPr>
              <a:t>members?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4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9277350" y="1492250"/>
            <a:ext cx="1162050" cy="1162050"/>
          </a:xfrm>
          <a:custGeom>
            <a:avLst/>
            <a:gdLst>
              <a:gd name="connsiteX0" fmla="*/ 1168493 w 1162050"/>
              <a:gd name="connsiteY0" fmla="*/ 1164258 h 1162050"/>
              <a:gd name="connsiteX1" fmla="*/ 15476 w 1162050"/>
              <a:gd name="connsiteY1" fmla="*/ 1164258 h 1162050"/>
              <a:gd name="connsiteX2" fmla="*/ 15476 w 1162050"/>
              <a:gd name="connsiteY2" fmla="*/ 11242 h 1162050"/>
              <a:gd name="connsiteX3" fmla="*/ 1168493 w 1162050"/>
              <a:gd name="connsiteY3" fmla="*/ 11242 h 1162050"/>
              <a:gd name="connsiteX4" fmla="*/ 1168493 w 1162050"/>
              <a:gd name="connsiteY4" fmla="*/ 1164258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8493" y="1164258"/>
                </a:moveTo>
                <a:lnTo>
                  <a:pt x="15476" y="1164258"/>
                </a:lnTo>
                <a:lnTo>
                  <a:pt x="15476" y="11242"/>
                </a:lnTo>
                <a:lnTo>
                  <a:pt x="1168493" y="11242"/>
                </a:lnTo>
                <a:lnTo>
                  <a:pt x="1168493" y="1164258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159" y="1645920"/>
            <a:ext cx="8923020" cy="730758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868680"/>
            <a:ext cx="1417320" cy="3886200"/>
          </a:xfrm>
          <a:prstGeom prst="rect">
            <a:avLst/>
          </a:prstGeom>
        </p:spPr>
      </p:pic>
      <p:sp>
        <p:nvSpPr>
          <p:cNvPr id="2" name="Freeform 48"/>
          <p:cNvSpPr/>
          <p:nvPr/>
        </p:nvSpPr>
        <p:spPr>
          <a:xfrm>
            <a:off x="8121650" y="869950"/>
            <a:ext cx="1162050" cy="1149350"/>
          </a:xfrm>
          <a:custGeom>
            <a:avLst/>
            <a:gdLst>
              <a:gd name="connsiteX0" fmla="*/ 1171176 w 1162050"/>
              <a:gd name="connsiteY0" fmla="*/ 1161827 h 1149350"/>
              <a:gd name="connsiteX1" fmla="*/ 18160 w 1162050"/>
              <a:gd name="connsiteY1" fmla="*/ 1161827 h 1149350"/>
              <a:gd name="connsiteX2" fmla="*/ 18160 w 1162050"/>
              <a:gd name="connsiteY2" fmla="*/ 8811 h 1149350"/>
              <a:gd name="connsiteX3" fmla="*/ 1171176 w 1162050"/>
              <a:gd name="connsiteY3" fmla="*/ 8811 h 1149350"/>
              <a:gd name="connsiteX4" fmla="*/ 1171176 w 1162050"/>
              <a:gd name="connsiteY4" fmla="*/ 1161827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49350">
                <a:moveTo>
                  <a:pt x="1171176" y="1161827"/>
                </a:moveTo>
                <a:lnTo>
                  <a:pt x="18160" y="1161827"/>
                </a:lnTo>
                <a:lnTo>
                  <a:pt x="18160" y="8811"/>
                </a:lnTo>
                <a:lnTo>
                  <a:pt x="1171176" y="8811"/>
                </a:lnTo>
                <a:lnTo>
                  <a:pt x="1171176" y="116182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7367250" y="9239250"/>
            <a:ext cx="615950" cy="628650"/>
          </a:xfrm>
          <a:custGeom>
            <a:avLst/>
            <a:gdLst>
              <a:gd name="connsiteX0" fmla="*/ 628091 w 615950"/>
              <a:gd name="connsiteY0" fmla="*/ 640259 h 628650"/>
              <a:gd name="connsiteX1" fmla="*/ 6788 w 615950"/>
              <a:gd name="connsiteY1" fmla="*/ 640259 h 628650"/>
              <a:gd name="connsiteX2" fmla="*/ 6788 w 615950"/>
              <a:gd name="connsiteY2" fmla="*/ 18956 h 628650"/>
              <a:gd name="connsiteX3" fmla="*/ 628091 w 615950"/>
              <a:gd name="connsiteY3" fmla="*/ 18956 h 628650"/>
              <a:gd name="connsiteX4" fmla="*/ 628091 w 615950"/>
              <a:gd name="connsiteY4" fmla="*/ 64025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50" h="628650">
                <a:moveTo>
                  <a:pt x="628091" y="640259"/>
                </a:moveTo>
                <a:lnTo>
                  <a:pt x="6788" y="640259"/>
                </a:lnTo>
                <a:lnTo>
                  <a:pt x="6788" y="18956"/>
                </a:lnTo>
                <a:lnTo>
                  <a:pt x="628091" y="18956"/>
                </a:lnTo>
                <a:lnTo>
                  <a:pt x="628091" y="640259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1560356" y="2150430"/>
            <a:ext cx="6266055" cy="252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2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b="1" spc="379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0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9" dirty="0">
                <a:solidFill>
                  <a:srgbClr val="FEFEFE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3000" b="1" spc="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40069" y="5038532"/>
            <a:ext cx="1704748" cy="1397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372">
              <a:lnSpc>
                <a:spcPct val="112916"/>
              </a:lnSpc>
            </a:pPr>
            <a:r>
              <a:rPr lang="en-US" altLang="zh-CN" sz="3700" b="1" spc="194" dirty="0">
                <a:solidFill>
                  <a:srgbClr val="FEFEFE"/>
                </a:solidFill>
                <a:latin typeface="Times New Roman"/>
                <a:ea typeface="Times New Roman"/>
              </a:rPr>
              <a:t>59.0</a:t>
            </a:r>
            <a:r>
              <a:rPr lang="en-US" altLang="zh-CN" sz="37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7%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9"/>
              </a:lnSpc>
            </a:pPr>
            <a:endParaRPr lang="en-US" dirty="0"/>
          </a:p>
          <a:p>
            <a:pPr marL="0">
              <a:lnSpc>
                <a:spcPct val="101250"/>
              </a:lnSpc>
            </a:pPr>
            <a:r>
              <a:rPr lang="en-US" altLang="zh-CN" sz="3000" b="1" spc="379" dirty="0">
                <a:solidFill>
                  <a:srgbClr val="FE8F4C"/>
                </a:solidFill>
                <a:latin typeface="Times New Roman"/>
                <a:ea typeface="Times New Roman"/>
              </a:rPr>
              <a:t>Me</a:t>
            </a:r>
            <a:r>
              <a:rPr lang="en-US" altLang="zh-CN" sz="3000" b="1" spc="375" dirty="0">
                <a:solidFill>
                  <a:srgbClr val="FE8F4C"/>
                </a:solidFill>
                <a:latin typeface="Times New Roman"/>
                <a:ea typeface="Times New Roman"/>
              </a:rPr>
              <a:t>mber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13999" y="5037878"/>
            <a:ext cx="1690576" cy="139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2916"/>
              </a:lnSpc>
            </a:pPr>
            <a:r>
              <a:rPr lang="en-US" altLang="zh-CN" sz="3700" b="1" spc="200" dirty="0">
                <a:solidFill>
                  <a:srgbClr val="FEFEFE"/>
                </a:solidFill>
                <a:latin typeface="Times New Roman"/>
                <a:ea typeface="Times New Roman"/>
              </a:rPr>
              <a:t>40</a:t>
            </a:r>
            <a:r>
              <a:rPr lang="en-US" altLang="zh-CN" sz="37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.93%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44"/>
              </a:lnSpc>
            </a:pPr>
            <a:endParaRPr lang="en-US" dirty="0"/>
          </a:p>
          <a:p>
            <a:pPr marL="0">
              <a:lnSpc>
                <a:spcPct val="101250"/>
              </a:lnSpc>
            </a:pPr>
            <a:r>
              <a:rPr lang="en-US" altLang="zh-CN" sz="3000" b="1" spc="304" dirty="0">
                <a:solidFill>
                  <a:srgbClr val="4D77A5"/>
                </a:solidFill>
                <a:latin typeface="Times New Roman"/>
                <a:ea typeface="Times New Roman"/>
              </a:rPr>
              <a:t>Cas</a:t>
            </a:r>
            <a:r>
              <a:rPr lang="en-US" altLang="zh-CN" sz="3000" b="1" spc="295" dirty="0">
                <a:solidFill>
                  <a:srgbClr val="4D77A5"/>
                </a:solidFill>
                <a:latin typeface="Times New Roman"/>
                <a:ea typeface="Times New Roman"/>
              </a:rPr>
              <a:t>ual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60356" y="6767953"/>
            <a:ext cx="7571464" cy="769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2916"/>
              </a:lnSpc>
            </a:pPr>
            <a:r>
              <a:rPr lang="en-US" altLang="zh-CN" sz="22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b="1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39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54" dirty="0">
                <a:solidFill>
                  <a:srgbClr val="FEFEFE"/>
                </a:solidFill>
                <a:latin typeface="Times New Roman"/>
                <a:ea typeface="Times New Roman"/>
              </a:rPr>
              <a:t>5,651,522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39" dirty="0">
                <a:solidFill>
                  <a:srgbClr val="FEFEFE"/>
                </a:solidFill>
                <a:latin typeface="Times New Roman"/>
                <a:ea typeface="Times New Roman"/>
              </a:rPr>
              <a:t>rides,</a:t>
            </a:r>
            <a:r>
              <a:rPr lang="en-US" altLang="zh-CN" sz="2200" b="1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60" dirty="0">
                <a:solidFill>
                  <a:srgbClr val="4D77A5"/>
                </a:solidFill>
                <a:latin typeface="Times New Roman"/>
                <a:ea typeface="Times New Roman"/>
              </a:rPr>
              <a:t>2,313,357</a:t>
            </a:r>
            <a:r>
              <a:rPr lang="en-US" altLang="zh-CN" sz="2200" b="1" spc="89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209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</a:p>
          <a:p>
            <a:pPr marL="0">
              <a:lnSpc>
                <a:spcPct val="112916"/>
              </a:lnSpc>
            </a:pPr>
            <a:r>
              <a:rPr lang="en-US" altLang="zh-CN" sz="22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60" dirty="0">
                <a:solidFill>
                  <a:srgbClr val="FEFEFE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2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204" dirty="0">
                <a:solidFill>
                  <a:srgbClr val="FEFEFE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2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60" dirty="0">
                <a:solidFill>
                  <a:srgbClr val="F48A36"/>
                </a:solidFill>
                <a:latin typeface="Times New Roman"/>
                <a:ea typeface="Times New Roman"/>
              </a:rPr>
              <a:t>3,338,165</a:t>
            </a:r>
            <a:r>
              <a:rPr lang="en-US" altLang="zh-CN" sz="2200" b="1" spc="94" dirty="0">
                <a:solidFill>
                  <a:srgbClr val="F48A3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2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b="1" spc="189" dirty="0">
                <a:solidFill>
                  <a:srgbClr val="FEFEFE"/>
                </a:solidFill>
                <a:latin typeface="Times New Roman"/>
                <a:ea typeface="Times New Roman"/>
              </a:rPr>
              <a:t>members.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4"/>
          <p:cNvSpPr/>
          <p:nvPr/>
        </p:nvSpPr>
        <p:spPr>
          <a:xfrm>
            <a:off x="0" y="0"/>
            <a:ext cx="18288000" cy="10286999"/>
          </a:xfrm>
          <a:custGeom>
            <a:avLst/>
            <a:gdLst>
              <a:gd name="connsiteX0" fmla="*/ 0 w 18288000"/>
              <a:gd name="connsiteY0" fmla="*/ 0 h 10286999"/>
              <a:gd name="connsiteX1" fmla="*/ 18288000 w 18288000"/>
              <a:gd name="connsiteY1" fmla="*/ 0 h 10286999"/>
              <a:gd name="connsiteX2" fmla="*/ 18288000 w 18288000"/>
              <a:gd name="connsiteY2" fmla="*/ 10286999 h 10286999"/>
              <a:gd name="connsiteX3" fmla="*/ 0 w 18288000"/>
              <a:gd name="connsiteY3" fmla="*/ 10286999 h 10286999"/>
              <a:gd name="connsiteX4" fmla="*/ 0 w 18288000"/>
              <a:gd name="connsiteY4" fmla="*/ 0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9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2 h 628650"/>
              <a:gd name="connsiteX1" fmla="*/ 11824 w 628650"/>
              <a:gd name="connsiteY1" fmla="*/ 636622 h 628650"/>
              <a:gd name="connsiteX2" fmla="*/ 11824 w 628650"/>
              <a:gd name="connsiteY2" fmla="*/ 15319 h 628650"/>
              <a:gd name="connsiteX3" fmla="*/ 633125 w 628650"/>
              <a:gd name="connsiteY3" fmla="*/ 15319 h 628650"/>
              <a:gd name="connsiteX4" fmla="*/ 633125 w 628650"/>
              <a:gd name="connsiteY4" fmla="*/ 636622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2"/>
                </a:moveTo>
                <a:lnTo>
                  <a:pt x="11824" y="636622"/>
                </a:lnTo>
                <a:lnTo>
                  <a:pt x="11824" y="15319"/>
                </a:lnTo>
                <a:lnTo>
                  <a:pt x="633125" y="15319"/>
                </a:lnTo>
                <a:lnTo>
                  <a:pt x="633125" y="636622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220" y="1455420"/>
            <a:ext cx="8336280" cy="7703820"/>
          </a:xfrm>
          <a:prstGeom prst="rect">
            <a:avLst/>
          </a:prstGeom>
        </p:spPr>
      </p:pic>
      <p:sp>
        <p:nvSpPr>
          <p:cNvPr id="2" name="TextBox 59"/>
          <p:cNvSpPr txBox="1"/>
          <p:nvPr/>
        </p:nvSpPr>
        <p:spPr>
          <a:xfrm>
            <a:off x="1560356" y="2150432"/>
            <a:ext cx="7410639" cy="6127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9"/>
              </a:lnSpc>
            </a:pPr>
            <a:endParaRPr lang="en-US" dirty="0"/>
          </a:p>
          <a:p>
            <a:pPr marL="0" indent="22281">
              <a:lnSpc>
                <a:spcPct val="100000"/>
              </a:lnSpc>
            </a:pPr>
            <a:r>
              <a:rPr lang="en-US" altLang="zh-CN" sz="3000" b="1" spc="384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Rides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9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15" dirty="0">
                <a:solidFill>
                  <a:srgbClr val="FEFEFE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5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400" spc="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ea typeface="Times New Roman"/>
              </a:rPr>
              <a:t>electric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0" dirty="0">
                <a:solidFill>
                  <a:srgbClr val="FEFEFE"/>
                </a:solidFill>
                <a:latin typeface="Times New Roman"/>
                <a:ea typeface="Times New Roman"/>
              </a:rPr>
              <a:t>bicycle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covers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ea typeface="Times New Roman"/>
              </a:rPr>
              <a:t>significant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51%</a:t>
            </a:r>
            <a:r>
              <a:rPr lang="en-US" altLang="zh-CN" sz="2400" spc="6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total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ride,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classical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bicycle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ratio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45%.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5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b="1" spc="204" dirty="0">
                <a:solidFill>
                  <a:srgbClr val="F48A36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400" b="1" spc="100" dirty="0">
                <a:solidFill>
                  <a:srgbClr val="F48A3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>
                <a:solidFill>
                  <a:srgbClr val="F48A36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400" b="1" spc="100" dirty="0">
                <a:solidFill>
                  <a:srgbClr val="F48A3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prefer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classic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bikes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00" dirty="0">
                <a:solidFill>
                  <a:srgbClr val="FEFEFE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4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4D77A5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400" b="1" spc="80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4D77A5"/>
                </a:solidFill>
                <a:latin typeface="Times New Roman"/>
                <a:ea typeface="Times New Roman"/>
              </a:rPr>
              <a:t>riders.</a:t>
            </a:r>
            <a:r>
              <a:rPr lang="en-US" altLang="zh-CN" sz="2400" b="1" spc="85" dirty="0">
                <a:solidFill>
                  <a:srgbClr val="4D77A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7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0" dirty="0">
                <a:solidFill>
                  <a:srgbClr val="FEFEFE"/>
                </a:solidFill>
                <a:latin typeface="Times New Roman"/>
                <a:ea typeface="Times New Roman"/>
              </a:rPr>
              <a:t>rate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9" dirty="0">
                <a:solidFill>
                  <a:srgbClr val="FEFEFE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electric</a:t>
            </a:r>
            <a:r>
              <a:rPr lang="en-US" altLang="zh-CN" sz="2400" spc="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29" dirty="0">
                <a:solidFill>
                  <a:srgbClr val="FEFEFE"/>
                </a:solidFill>
                <a:latin typeface="Times New Roman"/>
                <a:ea typeface="Times New Roman"/>
              </a:rPr>
              <a:t>bicycles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114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almost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35" dirty="0">
                <a:solidFill>
                  <a:srgbClr val="FEFEFE"/>
                </a:solidFill>
                <a:latin typeface="Times New Roman"/>
                <a:ea typeface="Times New Roman"/>
              </a:rPr>
              <a:t>close.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0"/>
          <p:cNvSpPr/>
          <p:nvPr/>
        </p:nvSpPr>
        <p:spPr>
          <a:xfrm>
            <a:off x="0" y="1"/>
            <a:ext cx="18288000" cy="10286998"/>
          </a:xfrm>
          <a:custGeom>
            <a:avLst/>
            <a:gdLst>
              <a:gd name="connsiteX0" fmla="*/ 0 w 18288000"/>
              <a:gd name="connsiteY0" fmla="*/ 0 h 10286998"/>
              <a:gd name="connsiteX1" fmla="*/ 18288000 w 18288000"/>
              <a:gd name="connsiteY1" fmla="*/ 0 h 10286998"/>
              <a:gd name="connsiteX2" fmla="*/ 18288000 w 18288000"/>
              <a:gd name="connsiteY2" fmla="*/ 10286998 h 10286998"/>
              <a:gd name="connsiteX3" fmla="*/ 0 w 18288000"/>
              <a:gd name="connsiteY3" fmla="*/ 10286998 h 10286998"/>
              <a:gd name="connsiteX4" fmla="*/ 0 w 18288000"/>
              <a:gd name="connsiteY4" fmla="*/ 0 h 102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6998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5 h 628650"/>
              <a:gd name="connsiteX1" fmla="*/ 11824 w 628650"/>
              <a:gd name="connsiteY1" fmla="*/ 636625 h 628650"/>
              <a:gd name="connsiteX2" fmla="*/ 11824 w 628650"/>
              <a:gd name="connsiteY2" fmla="*/ 15323 h 628650"/>
              <a:gd name="connsiteX3" fmla="*/ 633125 w 628650"/>
              <a:gd name="connsiteY3" fmla="*/ 15323 h 628650"/>
              <a:gd name="connsiteX4" fmla="*/ 633125 w 628650"/>
              <a:gd name="connsiteY4" fmla="*/ 636625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5"/>
                </a:moveTo>
                <a:lnTo>
                  <a:pt x="11824" y="636625"/>
                </a:lnTo>
                <a:lnTo>
                  <a:pt x="11824" y="15323"/>
                </a:lnTo>
                <a:lnTo>
                  <a:pt x="633125" y="15323"/>
                </a:lnTo>
                <a:lnTo>
                  <a:pt x="633125" y="63662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7 h 1162050"/>
              <a:gd name="connsiteX1" fmla="*/ 13997 w 1162050"/>
              <a:gd name="connsiteY1" fmla="*/ 1163987 h 1162050"/>
              <a:gd name="connsiteX2" fmla="*/ 13997 w 1162050"/>
              <a:gd name="connsiteY2" fmla="*/ 10971 h 1162050"/>
              <a:gd name="connsiteX3" fmla="*/ 1167014 w 1162050"/>
              <a:gd name="connsiteY3" fmla="*/ 10971 h 1162050"/>
              <a:gd name="connsiteX4" fmla="*/ 1167014 w 1162050"/>
              <a:gd name="connsiteY4" fmla="*/ 1163987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7"/>
                </a:moveTo>
                <a:lnTo>
                  <a:pt x="13997" y="1163987"/>
                </a:lnTo>
                <a:lnTo>
                  <a:pt x="13997" y="10971"/>
                </a:lnTo>
                <a:lnTo>
                  <a:pt x="1167014" y="10971"/>
                </a:lnTo>
                <a:lnTo>
                  <a:pt x="1167014" y="1163987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868680"/>
            <a:ext cx="1402080" cy="459486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1569720"/>
            <a:ext cx="8404859" cy="7757159"/>
          </a:xfrm>
          <a:prstGeom prst="rect">
            <a:avLst/>
          </a:prstGeom>
        </p:spPr>
      </p:pic>
      <p:sp>
        <p:nvSpPr>
          <p:cNvPr id="2" name="TextBox 65"/>
          <p:cNvSpPr txBox="1"/>
          <p:nvPr/>
        </p:nvSpPr>
        <p:spPr>
          <a:xfrm>
            <a:off x="1560356" y="2150433"/>
            <a:ext cx="6875197" cy="4593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b="1" spc="430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7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95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75" dirty="0">
                <a:solidFill>
                  <a:srgbClr val="FEFEFE"/>
                </a:solidFill>
                <a:latin typeface="Times New Roman"/>
                <a:ea typeface="Times New Roman"/>
              </a:rPr>
              <a:t>Hours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50"/>
              </a:lnSpc>
            </a:pPr>
            <a:endParaRPr lang="en-US" dirty="0"/>
          </a:p>
          <a:p>
            <a:pPr marL="0" hangingPunct="0">
              <a:lnSpc>
                <a:spcPct val="114166"/>
              </a:lnSpc>
            </a:pP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4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15" dirty="0">
                <a:solidFill>
                  <a:srgbClr val="FEFEF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4" dirty="0">
                <a:solidFill>
                  <a:srgbClr val="FEFEFE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active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afternoon</a:t>
            </a:r>
            <a:r>
              <a:rPr lang="en-US" altLang="zh-CN" sz="24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drive</a:t>
            </a:r>
            <a:r>
              <a:rPr lang="en-US" altLang="zh-CN" sz="24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45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0" dirty="0">
                <a:solidFill>
                  <a:srgbClr val="FEFEFE"/>
                </a:solidFill>
                <a:latin typeface="Times New Roman"/>
                <a:ea typeface="Times New Roman"/>
              </a:rPr>
              <a:t>least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54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1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160" dirty="0">
                <a:solidFill>
                  <a:srgbClr val="FEFEFE"/>
                </a:solidFill>
                <a:latin typeface="Times New Roman"/>
                <a:ea typeface="Times New Roman"/>
              </a:rPr>
              <a:t>night.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/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0 w 18288000"/>
              <a:gd name="connsiteY3" fmla="*/ 10287000 h 10287000"/>
              <a:gd name="connsiteX4" fmla="*/ 0 w 18288000"/>
              <a:gd name="connsiteY4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62D0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17456150" y="9417050"/>
            <a:ext cx="628650" cy="628650"/>
          </a:xfrm>
          <a:custGeom>
            <a:avLst/>
            <a:gdLst>
              <a:gd name="connsiteX0" fmla="*/ 633125 w 628650"/>
              <a:gd name="connsiteY0" fmla="*/ 636623 h 628650"/>
              <a:gd name="connsiteX1" fmla="*/ 11824 w 628650"/>
              <a:gd name="connsiteY1" fmla="*/ 636623 h 628650"/>
              <a:gd name="connsiteX2" fmla="*/ 11824 w 628650"/>
              <a:gd name="connsiteY2" fmla="*/ 15321 h 628650"/>
              <a:gd name="connsiteX3" fmla="*/ 633125 w 628650"/>
              <a:gd name="connsiteY3" fmla="*/ 15321 h 628650"/>
              <a:gd name="connsiteX4" fmla="*/ 633125 w 628650"/>
              <a:gd name="connsiteY4" fmla="*/ 636623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628650">
                <a:moveTo>
                  <a:pt x="633125" y="636623"/>
                </a:moveTo>
                <a:lnTo>
                  <a:pt x="11824" y="636623"/>
                </a:lnTo>
                <a:lnTo>
                  <a:pt x="11824" y="15321"/>
                </a:lnTo>
                <a:lnTo>
                  <a:pt x="633125" y="15321"/>
                </a:lnTo>
                <a:lnTo>
                  <a:pt x="633125" y="636623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8"/>
          <p:cNvSpPr/>
          <p:nvPr/>
        </p:nvSpPr>
        <p:spPr>
          <a:xfrm>
            <a:off x="8553450" y="679450"/>
            <a:ext cx="1162050" cy="1162050"/>
          </a:xfrm>
          <a:custGeom>
            <a:avLst/>
            <a:gdLst>
              <a:gd name="connsiteX0" fmla="*/ 1167014 w 1162050"/>
              <a:gd name="connsiteY0" fmla="*/ 1163985 h 1162050"/>
              <a:gd name="connsiteX1" fmla="*/ 13997 w 1162050"/>
              <a:gd name="connsiteY1" fmla="*/ 1163985 h 1162050"/>
              <a:gd name="connsiteX2" fmla="*/ 13997 w 1162050"/>
              <a:gd name="connsiteY2" fmla="*/ 10969 h 1162050"/>
              <a:gd name="connsiteX3" fmla="*/ 1167014 w 1162050"/>
              <a:gd name="connsiteY3" fmla="*/ 10969 h 1162050"/>
              <a:gd name="connsiteX4" fmla="*/ 1167014 w 1162050"/>
              <a:gd name="connsiteY4" fmla="*/ 1163985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1162050">
                <a:moveTo>
                  <a:pt x="1167014" y="1163985"/>
                </a:moveTo>
                <a:lnTo>
                  <a:pt x="13997" y="1163985"/>
                </a:lnTo>
                <a:lnTo>
                  <a:pt x="13997" y="10969"/>
                </a:lnTo>
                <a:lnTo>
                  <a:pt x="1167014" y="10969"/>
                </a:lnTo>
                <a:lnTo>
                  <a:pt x="1167014" y="1163985"/>
                </a:lnTo>
                <a:close/>
              </a:path>
            </a:pathLst>
          </a:custGeom>
          <a:solidFill>
            <a:srgbClr val="5CD91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868680"/>
            <a:ext cx="998219" cy="800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4884420"/>
            <a:ext cx="518159" cy="57912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780" y="2468880"/>
            <a:ext cx="8808720" cy="6156960"/>
          </a:xfrm>
          <a:prstGeom prst="rect">
            <a:avLst/>
          </a:prstGeom>
        </p:spPr>
      </p:pic>
      <p:sp>
        <p:nvSpPr>
          <p:cNvPr id="2" name="TextBox 72"/>
          <p:cNvSpPr txBox="1"/>
          <p:nvPr/>
        </p:nvSpPr>
        <p:spPr>
          <a:xfrm>
            <a:off x="1560356" y="2150431"/>
            <a:ext cx="7618932" cy="4944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600" spc="-85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1600" spc="-90" dirty="0">
                <a:solidFill>
                  <a:srgbClr val="5CD91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dirty="0">
                <a:solidFill>
                  <a:srgbClr val="5CD911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1650"/>
              </a:lnSpc>
            </a:pPr>
            <a:endParaRPr lang="en-US" dirty="0"/>
          </a:p>
          <a:p>
            <a:pPr marL="0">
              <a:lnSpc>
                <a:spcPct val="102916"/>
              </a:lnSpc>
            </a:pPr>
            <a:r>
              <a:rPr lang="en-US" altLang="zh-CN" sz="4000" b="1" spc="400" dirty="0">
                <a:solidFill>
                  <a:srgbClr val="FEFE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4000" b="1" spc="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spc="484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3000" b="1" spc="409" dirty="0">
                <a:solidFill>
                  <a:srgbClr val="FEFEFE"/>
                </a:solidFill>
                <a:latin typeface="Times New Roman"/>
                <a:ea typeface="Times New Roman"/>
              </a:rPr>
              <a:t>Riding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5" dirty="0">
                <a:solidFill>
                  <a:srgbClr val="FEFEFE"/>
                </a:solidFill>
                <a:latin typeface="Times New Roman"/>
                <a:ea typeface="Times New Roman"/>
              </a:rPr>
              <a:t>Hours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55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379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b="1" spc="21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519" dirty="0">
                <a:solidFill>
                  <a:srgbClr val="FEFEFE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3000" b="1" spc="22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spc="465" dirty="0">
                <a:solidFill>
                  <a:srgbClr val="FEFEFE"/>
                </a:solidFill>
                <a:latin typeface="Times New Roman"/>
                <a:ea typeface="Times New Roman"/>
              </a:rPr>
              <a:t>Type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95"/>
              </a:lnSpc>
            </a:pPr>
            <a:endParaRPr lang="en-US" dirty="0"/>
          </a:p>
          <a:p>
            <a:pPr marL="0">
              <a:lnSpc>
                <a:spcPct val="112916"/>
              </a:lnSpc>
            </a:pPr>
            <a:r>
              <a:rPr lang="en-US" altLang="zh-CN" sz="2300" spc="185" dirty="0">
                <a:solidFill>
                  <a:srgbClr val="FEFEFE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23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75" dirty="0">
                <a:solidFill>
                  <a:srgbClr val="F19841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300" b="1" spc="89" dirty="0">
                <a:solidFill>
                  <a:srgbClr val="F1984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00" dirty="0">
                <a:solidFill>
                  <a:srgbClr val="F19841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300" b="1" spc="89" dirty="0">
                <a:solidFill>
                  <a:srgbClr val="F1984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75" dirty="0">
                <a:solidFill>
                  <a:srgbClr val="517AA6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300" b="1" spc="89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50" dirty="0">
                <a:solidFill>
                  <a:srgbClr val="517AA6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300" b="1" spc="89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ea typeface="Times New Roman"/>
              </a:rPr>
              <a:t>drive</a:t>
            </a:r>
          </a:p>
          <a:p>
            <a:pPr marL="0">
              <a:lnSpc>
                <a:spcPct val="112916"/>
              </a:lnSpc>
            </a:pP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89" dirty="0">
                <a:solidFill>
                  <a:srgbClr val="FEFEFE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5" dirty="0">
                <a:solidFill>
                  <a:srgbClr val="FEFEFE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34" dirty="0">
                <a:solidFill>
                  <a:srgbClr val="5CD911"/>
                </a:solidFill>
                <a:latin typeface="Times New Roman"/>
                <a:ea typeface="Times New Roman"/>
              </a:rPr>
              <a:t>5pm</a:t>
            </a:r>
            <a:r>
              <a:rPr lang="en-US" altLang="zh-CN" sz="2300" spc="104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89" dirty="0">
                <a:solidFill>
                  <a:srgbClr val="517AA6"/>
                </a:solidFill>
                <a:latin typeface="Times New Roman"/>
                <a:ea typeface="Times New Roman"/>
              </a:rPr>
              <a:t>Casual</a:t>
            </a:r>
            <a:r>
              <a:rPr lang="en-US" altLang="zh-CN" sz="2300" b="1" spc="100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64" dirty="0">
                <a:solidFill>
                  <a:srgbClr val="517AA6"/>
                </a:solidFill>
                <a:latin typeface="Times New Roman"/>
                <a:ea typeface="Times New Roman"/>
              </a:rPr>
              <a:t>riders</a:t>
            </a:r>
            <a:r>
              <a:rPr lang="en-US" altLang="zh-CN" sz="2300" b="1" spc="94" dirty="0">
                <a:solidFill>
                  <a:srgbClr val="517AA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0" dirty="0">
                <a:solidFill>
                  <a:srgbClr val="FEFEFE"/>
                </a:solidFill>
                <a:latin typeface="Times New Roman"/>
                <a:ea typeface="Times New Roman"/>
              </a:rPr>
              <a:t>ride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39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300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7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</a:p>
          <a:p>
            <a:pPr marL="0">
              <a:lnSpc>
                <a:spcPct val="112916"/>
              </a:lnSpc>
            </a:pPr>
            <a:r>
              <a:rPr lang="en-US" altLang="zh-CN" sz="2300" spc="195" dirty="0">
                <a:solidFill>
                  <a:srgbClr val="FEFEFE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300" spc="8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0" dirty="0">
                <a:solidFill>
                  <a:srgbClr val="FE3030"/>
                </a:solidFill>
                <a:latin typeface="Times New Roman"/>
                <a:ea typeface="Times New Roman"/>
              </a:rPr>
              <a:t>4am</a:t>
            </a:r>
            <a:r>
              <a:rPr lang="en-US" altLang="zh-CN" sz="2300" spc="100" dirty="0">
                <a:solidFill>
                  <a:srgbClr val="FEFEFE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54" dirty="0">
                <a:solidFill>
                  <a:srgbClr val="FEFEFE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175" dirty="0">
                <a:solidFill>
                  <a:srgbClr val="F19841"/>
                </a:solidFill>
                <a:latin typeface="Times New Roman"/>
                <a:ea typeface="Times New Roman"/>
              </a:rPr>
              <a:t>annual</a:t>
            </a:r>
            <a:r>
              <a:rPr lang="en-US" altLang="zh-CN" sz="2300" b="1" spc="89" dirty="0">
                <a:solidFill>
                  <a:srgbClr val="F1984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b="1" spc="200" dirty="0">
                <a:solidFill>
                  <a:srgbClr val="F19841"/>
                </a:solidFill>
                <a:latin typeface="Times New Roman"/>
                <a:ea typeface="Times New Roman"/>
              </a:rPr>
              <a:t>members</a:t>
            </a:r>
            <a:r>
              <a:rPr lang="en-US" altLang="zh-CN" sz="2300" b="1" spc="89" dirty="0">
                <a:solidFill>
                  <a:srgbClr val="F1984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45" dirty="0">
                <a:solidFill>
                  <a:srgbClr val="FEFEFE"/>
                </a:solidFill>
                <a:latin typeface="Times New Roman"/>
                <a:ea typeface="Times New Roman"/>
              </a:rPr>
              <a:t>drive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135" dirty="0">
                <a:solidFill>
                  <a:srgbClr val="FEFEF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300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204" dirty="0">
                <a:solidFill>
                  <a:srgbClr val="FE3030"/>
                </a:solidFill>
                <a:latin typeface="Times New Roman"/>
                <a:ea typeface="Times New Roman"/>
              </a:rPr>
              <a:t>3am</a:t>
            </a:r>
            <a:r>
              <a:rPr lang="en-US" altLang="zh-CN" sz="2300" spc="85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2311</Words>
  <Application>Microsoft Office PowerPoint</Application>
  <PresentationFormat>Özel</PresentationFormat>
  <Paragraphs>470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fatih ilhan</cp:lastModifiedBy>
  <cp:revision>2</cp:revision>
  <dcterms:created xsi:type="dcterms:W3CDTF">2011-01-21T15:00:27Z</dcterms:created>
  <dcterms:modified xsi:type="dcterms:W3CDTF">2023-03-14T12:37:59Z</dcterms:modified>
</cp:coreProperties>
</file>